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56" r:id="rId2"/>
    <p:sldId id="352" r:id="rId3"/>
    <p:sldId id="377" r:id="rId4"/>
    <p:sldId id="411" r:id="rId5"/>
    <p:sldId id="353" r:id="rId6"/>
    <p:sldId id="360" r:id="rId7"/>
    <p:sldId id="398" r:id="rId8"/>
    <p:sldId id="399" r:id="rId9"/>
    <p:sldId id="349" r:id="rId10"/>
    <p:sldId id="351" r:id="rId11"/>
    <p:sldId id="350" r:id="rId12"/>
    <p:sldId id="410" r:id="rId13"/>
    <p:sldId id="356" r:id="rId14"/>
    <p:sldId id="354" r:id="rId15"/>
    <p:sldId id="355" r:id="rId16"/>
    <p:sldId id="259" r:id="rId17"/>
  </p:sldIdLst>
  <p:sldSz cx="6858000" cy="9906000" type="A4"/>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ryiah Evans" initials="SE" lastIdx="0" clrIdx="0">
    <p:extLst>
      <p:ext uri="{19B8F6BF-5375-455C-9EA6-DF929625EA0E}">
        <p15:presenceInfo xmlns:p15="http://schemas.microsoft.com/office/powerpoint/2012/main" userId="01a68f90004b964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4660"/>
  </p:normalViewPr>
  <p:slideViewPr>
    <p:cSldViewPr snapToGrid="0">
      <p:cViewPr>
        <p:scale>
          <a:sx n="246" d="100"/>
          <a:sy n="246" d="100"/>
        </p:scale>
        <p:origin x="-3970" y="-591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pie3DChart>
        <c:varyColors val="1"/>
        <c:ser>
          <c:idx val="0"/>
          <c:order val="0"/>
          <c:dPt>
            <c:idx val="0"/>
            <c:bubble3D val="0"/>
            <c:spPr>
              <a:solidFill>
                <a:schemeClr val="accent6">
                  <a:lumMod val="75000"/>
                </a:schemeClr>
              </a:solidFill>
              <a:ln>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B292-4AE1-8ABA-08F12B29047C}"/>
              </c:ext>
            </c:extLst>
          </c:dPt>
          <c:dPt>
            <c:idx val="1"/>
            <c:bubble3D val="0"/>
            <c:spPr>
              <a:solidFill>
                <a:schemeClr val="accent5">
                  <a:lumMod val="60000"/>
                  <a:lumOff val="40000"/>
                </a:schemeClr>
              </a:solidFill>
              <a:ln>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B292-4AE1-8ABA-08F12B29047C}"/>
              </c:ext>
            </c:extLst>
          </c:dPt>
          <c:dPt>
            <c:idx val="2"/>
            <c:bubble3D val="0"/>
            <c:spPr>
              <a:solidFill>
                <a:schemeClr val="tx2">
                  <a:lumMod val="20000"/>
                  <a:lumOff val="80000"/>
                </a:schemeClr>
              </a:solidFill>
              <a:ln>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B292-4AE1-8ABA-08F12B29047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smtId="4294967295">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s>
          <c:cat>
            <c:strRef>
              <c:f>Sheet1!$A$1:$C$1</c:f>
              <c:strCache>
                <c:ptCount val="3"/>
                <c:pt idx="0">
                  <c:v>Ardderchog</c:v>
                </c:pt>
                <c:pt idx="1">
                  <c:v>Da</c:v>
                </c:pt>
                <c:pt idx="2">
                  <c:v>Ddim yn dda iawn</c:v>
                </c:pt>
              </c:strCache>
            </c:strRef>
          </c:cat>
          <c:val>
            <c:numRef>
              <c:f>Sheet1!$A$2:$C$2</c:f>
              <c:numCache>
                <c:formatCode>General</c:formatCode>
                <c:ptCount val="3"/>
                <c:pt idx="0">
                  <c:v>19</c:v>
                </c:pt>
                <c:pt idx="1">
                  <c:v>4</c:v>
                </c:pt>
                <c:pt idx="2">
                  <c:v>1</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B292-4AE1-8ABA-08F12B29047C}"/>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smtId="4294967295">
              <a:solidFill>
                <a:schemeClr val="tx2"/>
              </a:solidFill>
              <a:latin typeface="+mn-lt"/>
              <a:ea typeface="+mn-ea"/>
              <a:cs typeface="+mn-cs"/>
            </a:defRPr>
          </a:pPr>
          <a:endParaRPr lang="en-US"/>
        </a:p>
      </c:txPr>
    </c:legend>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solidFill>
      <a:srgbClr val="DEECEF"/>
    </a:solidFill>
    <a:ln w="9525" cap="flat" cmpd="sng" algn="ctr">
      <a:noFill/>
      <a:round/>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D6D7A6-C44B-4A2D-BA6D-824DC0AE8F5E}" type="datetimeFigureOut">
              <a:rPr lang="en-GB" smtClean="0"/>
              <a:t>21/03/2022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27033894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6D7A6-C44B-4A2D-BA6D-824DC0AE8F5E}" type="datetimeFigureOut">
              <a:rPr lang="en-GB" smtClean="0"/>
              <a:t>21/03/2022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93681491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6D7A6-C44B-4A2D-BA6D-824DC0AE8F5E}" type="datetimeFigureOut">
              <a:rPr lang="en-GB" smtClean="0"/>
              <a:t>21/03/2022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6318236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6D7A6-C44B-4A2D-BA6D-824DC0AE8F5E}" type="datetimeFigureOut">
              <a:rPr lang="en-GB" smtClean="0"/>
              <a:t>21/03/2022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27098492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6D7A6-C44B-4A2D-BA6D-824DC0AE8F5E}" type="datetimeFigureOut">
              <a:rPr lang="en-GB" smtClean="0"/>
              <a:t>21/03/2022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266402331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D6D7A6-C44B-4A2D-BA6D-824DC0AE8F5E}" type="datetimeFigureOut">
              <a:rPr lang="en-GB" smtClean="0"/>
              <a:t>21/03/2022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24199673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D6D7A6-C44B-4A2D-BA6D-824DC0AE8F5E}" type="datetimeFigureOut">
              <a:rPr lang="en-GB" smtClean="0"/>
              <a:t>21/03/2022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38136842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D6D7A6-C44B-4A2D-BA6D-824DC0AE8F5E}" type="datetimeFigureOut">
              <a:rPr lang="en-GB" smtClean="0"/>
              <a:t>21/03/2022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293928111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6D7A6-C44B-4A2D-BA6D-824DC0AE8F5E}" type="datetimeFigureOut">
              <a:rPr lang="en-GB" smtClean="0"/>
              <a:t>21/03/2022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138837772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D6D7A6-C44B-4A2D-BA6D-824DC0AE8F5E}" type="datetimeFigureOut">
              <a:rPr lang="en-GB" smtClean="0"/>
              <a:t>21/03/2022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6478250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D6D7A6-C44B-4A2D-BA6D-824DC0AE8F5E}" type="datetimeFigureOut">
              <a:rPr lang="en-GB" smtClean="0"/>
              <a:t>21/03/2022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28353305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4D6D7A6-C44B-4A2D-BA6D-824DC0AE8F5E}" type="datetimeFigureOut">
              <a:rPr lang="en-GB" smtClean="0"/>
              <a:t>21/03/2022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94845F0-58D6-4059-9EB4-2EF8B507CF3C}" type="slidenum">
              <a:rPr lang="en-GB" smtClean="0"/>
              <a:t>‹#›</a:t>
            </a:fld>
            <a:endParaRPr lang="en-GB"/>
          </a:p>
        </p:txBody>
      </p:sp>
    </p:spTree>
    <p:extLst>
      <p:ext uri="{BB962C8B-B14F-4D97-AF65-F5344CB8AC3E}">
        <p14:creationId xmlns:p14="http://schemas.microsoft.com/office/powerpoint/2010/main" val="1204336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97A2F-A723-4609-A9F4-50CC111A3235}"/>
              </a:ext>
            </a:extLst>
          </p:cNvPr>
          <p:cNvSpPr/>
          <p:nvPr/>
        </p:nvSpPr>
        <p:spPr>
          <a:xfrm>
            <a:off x="-1" y="8576342"/>
            <a:ext cx="6864695" cy="1321721"/>
          </a:xfrm>
          <a:prstGeom prst="rect">
            <a:avLst/>
          </a:prstGeom>
          <a:solidFill>
            <a:srgbClr val="616160"/>
          </a:solidFill>
          <a:ln>
            <a:solidFill>
              <a:srgbClr val="616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14D35D6-BDB6-4FAF-9E88-8FCE324C5697}"/>
              </a:ext>
            </a:extLst>
          </p:cNvPr>
          <p:cNvSpPr/>
          <p:nvPr/>
        </p:nvSpPr>
        <p:spPr>
          <a:xfrm>
            <a:off x="0" y="247936"/>
            <a:ext cx="6869251" cy="439248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8" name="Title 1">
            <a:extLst>
              <a:ext uri="{FF2B5EF4-FFF2-40B4-BE49-F238E27FC236}">
                <a16:creationId xmlns:a16="http://schemas.microsoft.com/office/drawing/2014/main" id="{72CE9D40-D767-4888-ABDC-AFAD861DB845}"/>
              </a:ext>
            </a:extLst>
          </p:cNvPr>
          <p:cNvSpPr txBox="1"/>
          <p:nvPr/>
        </p:nvSpPr>
        <p:spPr>
          <a:xfrm>
            <a:off x="579462" y="828042"/>
            <a:ext cx="5657850" cy="1414116"/>
          </a:xfrm>
          <a:prstGeom prst="rect">
            <a:avLst/>
          </a:prstGeom>
        </p:spPr>
        <p:txBody>
          <a:bodyPr vert="horz" lIns="91440" tIns="45720" rIns="91440" bIns="45720" rtlCol="0" anchor="b">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cy" sz="4000" b="1" i="0" strike="noStrike" cap="none" spc="300" baseline="0" dirty="0">
                <a:solidFill>
                  <a:srgbClr val="FFFFFF"/>
                </a:solidFill>
                <a:effectLst/>
                <a:latin typeface="Lato Medium"/>
                <a:ea typeface="Lato Medium"/>
                <a:cs typeface="Lato Medium"/>
              </a:rPr>
              <a:t>Canolfan Ddiwylliant</a:t>
            </a:r>
            <a:r>
              <a:rPr sz="4000" dirty="0"/>
              <a:t/>
            </a:r>
            <a:br>
              <a:rPr sz="4000" dirty="0"/>
            </a:br>
            <a:r>
              <a:rPr lang="cy" sz="4000" b="0" i="0" strike="noStrike" cap="none" baseline="0" dirty="0">
                <a:solidFill>
                  <a:srgbClr val="FFFFFF"/>
                </a:solidFill>
                <a:effectLst/>
                <a:latin typeface="Lato Medium"/>
                <a:ea typeface="Lato Medium"/>
                <a:cs typeface="Lato Medium"/>
              </a:rPr>
              <a:t>CONWY</a:t>
            </a:r>
            <a:endParaRPr lang="cy-GB" sz="4000" b="1"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Subtitle 2">
            <a:extLst>
              <a:ext uri="{FF2B5EF4-FFF2-40B4-BE49-F238E27FC236}">
                <a16:creationId xmlns:a16="http://schemas.microsoft.com/office/drawing/2014/main" id="{E957DE89-8EF9-4DA3-8A3A-4972C4695879}"/>
              </a:ext>
            </a:extLst>
          </p:cNvPr>
          <p:cNvSpPr txBox="1"/>
          <p:nvPr/>
        </p:nvSpPr>
        <p:spPr>
          <a:xfrm>
            <a:off x="619383" y="2370053"/>
            <a:ext cx="4265766" cy="79903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cy" sz="2400" b="0" i="0" strike="noStrike" cap="none" spc="0" baseline="0" dirty="0">
                <a:solidFill>
                  <a:srgbClr val="EBE9EC"/>
                </a:solidFill>
                <a:effectLst/>
                <a:latin typeface="Aller"/>
                <a:ea typeface="Aller"/>
                <a:cs typeface="Aller"/>
              </a:rPr>
              <a:t>Crynodeb o’r gwerthusiad terfynol</a:t>
            </a:r>
            <a:endParaRPr lang="en-GB" sz="2400" dirty="0">
              <a:solidFill>
                <a:schemeClr val="accent6">
                  <a:lumMod val="20000"/>
                  <a:lumOff val="80000"/>
                </a:schemeClr>
              </a:solidFill>
              <a:latin typeface="Aller" panose="020B0503030302020204" pitchFamily="34" charset="0"/>
            </a:endParaRPr>
          </a:p>
          <a:p>
            <a:pPr algn="l"/>
            <a:r>
              <a:rPr lang="cy" sz="2400" b="0" i="0" strike="noStrike" cap="none" spc="0" baseline="0" dirty="0">
                <a:solidFill>
                  <a:srgbClr val="EBE9EC"/>
                </a:solidFill>
                <a:effectLst/>
                <a:latin typeface="Aller"/>
                <a:ea typeface="Aller"/>
                <a:cs typeface="Aller"/>
              </a:rPr>
              <a:t>2021 </a:t>
            </a:r>
            <a:endParaRPr lang="en-GB" sz="2400" dirty="0">
              <a:solidFill>
                <a:schemeClr val="accent6">
                  <a:lumMod val="20000"/>
                  <a:lumOff val="80000"/>
                </a:schemeClr>
              </a:solidFill>
              <a:latin typeface="Aller" panose="020B0503030302020204" pitchFamily="34" charset="0"/>
            </a:endParaRPr>
          </a:p>
        </p:txBody>
      </p:sp>
      <p:sp>
        <p:nvSpPr>
          <p:cNvPr id="10" name="Rectangle 9">
            <a:extLst>
              <a:ext uri="{FF2B5EF4-FFF2-40B4-BE49-F238E27FC236}">
                <a16:creationId xmlns:a16="http://schemas.microsoft.com/office/drawing/2014/main" id="{1F38E55A-B140-44A4-BC03-F2B3B14A18FC}"/>
              </a:ext>
            </a:extLst>
          </p:cNvPr>
          <p:cNvSpPr/>
          <p:nvPr/>
        </p:nvSpPr>
        <p:spPr>
          <a:xfrm>
            <a:off x="0" y="-20498"/>
            <a:ext cx="6869250" cy="288259"/>
          </a:xfrm>
          <a:prstGeom prst="rect">
            <a:avLst/>
          </a:prstGeom>
          <a:solidFill>
            <a:srgbClr val="9D9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1" name="AutoShape 4" descr="Image result for very old person">
            <a:extLst>
              <a:ext uri="{FF2B5EF4-FFF2-40B4-BE49-F238E27FC236}">
                <a16:creationId xmlns:a16="http://schemas.microsoft.com/office/drawing/2014/main" id="{7BF6308D-38CE-4B19-8125-54E25192E45B}"/>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y-GB"/>
          </a:p>
        </p:txBody>
      </p:sp>
      <p:sp>
        <p:nvSpPr>
          <p:cNvPr id="15" name="Rectangle 14">
            <a:extLst>
              <a:ext uri="{FF2B5EF4-FFF2-40B4-BE49-F238E27FC236}">
                <a16:creationId xmlns:a16="http://schemas.microsoft.com/office/drawing/2014/main" id="{35A40E74-E74B-4B01-AE09-05B719167210}"/>
              </a:ext>
            </a:extLst>
          </p:cNvPr>
          <p:cNvSpPr/>
          <p:nvPr/>
        </p:nvSpPr>
        <p:spPr>
          <a:xfrm>
            <a:off x="0" y="8288083"/>
            <a:ext cx="6869250" cy="288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6" name="Rectangle 15">
            <a:extLst>
              <a:ext uri="{FF2B5EF4-FFF2-40B4-BE49-F238E27FC236}">
                <a16:creationId xmlns:a16="http://schemas.microsoft.com/office/drawing/2014/main" id="{41B6D55A-41FF-416E-86AA-35F3AC9C6FB9}"/>
              </a:ext>
            </a:extLst>
          </p:cNvPr>
          <p:cNvSpPr/>
          <p:nvPr/>
        </p:nvSpPr>
        <p:spPr>
          <a:xfrm>
            <a:off x="4554" y="3544866"/>
            <a:ext cx="6864696" cy="172756"/>
          </a:xfrm>
          <a:prstGeom prst="rect">
            <a:avLst/>
          </a:prstGeom>
          <a:solidFill>
            <a:srgbClr val="9D9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pic>
        <p:nvPicPr>
          <p:cNvPr id="38916" name="Picture 4">
            <a:extLst>
              <a:ext uri="{FF2B5EF4-FFF2-40B4-BE49-F238E27FC236}">
                <a16:creationId xmlns:a16="http://schemas.microsoft.com/office/drawing/2014/main" id="{8097016B-DBA8-407E-A69A-E1EE22F66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 b="146"/>
          <a:stretch>
            <a:fillRect/>
          </a:stretch>
        </p:blipFill>
        <p:spPr bwMode="auto">
          <a:xfrm>
            <a:off x="1" y="3717622"/>
            <a:ext cx="6869250" cy="45704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7D1AB40-4D26-4F07-A784-806E4D2C873D}"/>
              </a:ext>
            </a:extLst>
          </p:cNvPr>
          <p:cNvSpPr txBox="1"/>
          <p:nvPr/>
        </p:nvSpPr>
        <p:spPr>
          <a:xfrm>
            <a:off x="112735" y="8002387"/>
            <a:ext cx="3432130" cy="213360"/>
          </a:xfrm>
          <a:prstGeom prst="rect">
            <a:avLst/>
          </a:prstGeom>
          <a:noFill/>
        </p:spPr>
        <p:txBody>
          <a:bodyPr wrap="square">
            <a:spAutoFit/>
          </a:bodyPr>
          <a:lstStyle/>
          <a:p>
            <a:r>
              <a:rPr lang="cy" sz="800" b="0" i="0" strike="noStrike" cap="none" spc="0" baseline="0">
                <a:solidFill>
                  <a:srgbClr val="FFFFFF"/>
                </a:solidFill>
                <a:effectLst/>
                <a:latin typeface="Arial"/>
                <a:ea typeface="Arial"/>
                <a:cs typeface="Arial"/>
              </a:rPr>
              <a:t>© Wynne Construction Ltd</a:t>
            </a:r>
            <a:endParaRPr lang="en-GB" sz="800">
              <a:solidFill>
                <a:schemeClr val="bg1"/>
              </a:solidFill>
            </a:endParaRPr>
          </a:p>
        </p:txBody>
      </p:sp>
      <p:pic>
        <p:nvPicPr>
          <p:cNvPr id="3" name="Picture 2">
            <a:extLst>
              <a:ext uri="{FF2B5EF4-FFF2-40B4-BE49-F238E27FC236}">
                <a16:creationId xmlns:a16="http://schemas.microsoft.com/office/drawing/2014/main" id="{D599267E-A053-488E-91FA-93760AC2D46D}"/>
              </a:ext>
            </a:extLst>
          </p:cNvPr>
          <p:cNvPicPr>
            <a:picLocks noChangeAspect="1"/>
          </p:cNvPicPr>
          <p:nvPr/>
        </p:nvPicPr>
        <p:blipFill>
          <a:blip r:embed="rId3"/>
          <a:srcRect l="4339" t="68952" r="15456" b="13425"/>
          <a:stretch>
            <a:fillRect/>
          </a:stretch>
        </p:blipFill>
        <p:spPr>
          <a:xfrm>
            <a:off x="1302707" y="8810466"/>
            <a:ext cx="5555292" cy="686594"/>
          </a:xfrm>
          <a:prstGeom prst="rect">
            <a:avLst/>
          </a:prstGeom>
        </p:spPr>
      </p:pic>
      <p:pic>
        <p:nvPicPr>
          <p:cNvPr id="1028" name="Picture 4">
            <a:extLst>
              <a:ext uri="{FF2B5EF4-FFF2-40B4-BE49-F238E27FC236}">
                <a16:creationId xmlns:a16="http://schemas.microsoft.com/office/drawing/2014/main" id="{09C7E849-5971-4EB8-8AE7-0B83E37166EA}"/>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11240" y="8889325"/>
            <a:ext cx="951977" cy="52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63752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EAA900-1A98-4831-83C2-6A0BD2D6E2EE}"/>
              </a:ext>
            </a:extLst>
          </p:cNvPr>
          <p:cNvSpPr/>
          <p:nvPr/>
        </p:nvSpPr>
        <p:spPr>
          <a:xfrm>
            <a:off x="-1" y="0"/>
            <a:ext cx="6869251" cy="9654316"/>
          </a:xfrm>
          <a:prstGeom prst="rect">
            <a:avLst/>
          </a:prstGeom>
          <a:solidFill>
            <a:srgbClr val="EB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9" name="TextBox 8">
            <a:extLst>
              <a:ext uri="{FF2B5EF4-FFF2-40B4-BE49-F238E27FC236}">
                <a16:creationId xmlns:a16="http://schemas.microsoft.com/office/drawing/2014/main" id="{A250C6EA-2265-476F-B913-6984EBA464FD}"/>
              </a:ext>
            </a:extLst>
          </p:cNvPr>
          <p:cNvSpPr txBox="1"/>
          <p:nvPr/>
        </p:nvSpPr>
        <p:spPr>
          <a:xfrm>
            <a:off x="472318" y="755268"/>
            <a:ext cx="2789956" cy="9110186"/>
          </a:xfrm>
          <a:prstGeom prst="rect">
            <a:avLst/>
          </a:prstGeom>
          <a:noFill/>
        </p:spPr>
        <p:txBody>
          <a:bodyPr wrap="square" rtlCol="0">
            <a:spAutoFit/>
          </a:bodyPr>
          <a:lstStyle/>
          <a:p>
            <a:pPr algn="just">
              <a:lnSpc>
                <a:spcPts val="1500"/>
              </a:lnSpc>
            </a:pPr>
            <a:r>
              <a:rPr lang="cy" sz="1200" b="1" i="0" strike="noStrike" cap="none" spc="0" baseline="0" dirty="0">
                <a:solidFill>
                  <a:srgbClr val="596A85"/>
                </a:solidFill>
                <a:effectLst/>
                <a:latin typeface="Calibri"/>
                <a:ea typeface="Calibri"/>
                <a:cs typeface="Calibri"/>
              </a:rPr>
              <a:t>A fyddech yn gwneud mwy o unrhyw beth (gan sicrhau eich bod yn ystyried y cyllid ar ei gyfer ar y cam ysgrifennu cynigion)?</a:t>
            </a:r>
          </a:p>
          <a:p>
            <a:pPr algn="just"/>
            <a:endParaRPr lang="en-GB" sz="1200" dirty="0"/>
          </a:p>
          <a:p>
            <a:pPr algn="just">
              <a:lnSpc>
                <a:spcPts val="1500"/>
              </a:lnSpc>
            </a:pPr>
            <a:r>
              <a:rPr lang="cy" sz="1200" b="0" i="0" strike="noStrike" cap="none" spc="0" baseline="0" dirty="0">
                <a:solidFill>
                  <a:srgbClr val="000000"/>
                </a:solidFill>
                <a:effectLst/>
                <a:latin typeface="Calibri"/>
                <a:ea typeface="Calibri"/>
                <a:cs typeface="Calibri"/>
              </a:rPr>
              <a:t>Ymatebodd 8 aelod o dîm rheoli a staff prosiect Canolfan Ddiwylliant Conwy i’r cwestiwn hwn fel rhan o werthusiad terfynol y prosiect. O edrych yn ôl, y prif elfennau a fyddai wedi eu hystyried yn y cynllun a’r gyllideb ar y cam ysgrifennu cynigion fyddai cynyddu lefelau staffio ar adegau pan oedd y prosiect dan bwysau, mwy o le yn gyffredinol i weithio gyda phobl a chasgliadau, a chyllideb wrth gefn hyblyg, a fyddai wedi galluogi gwneud mwy o waith dehongli ac allgymorth, a staff comisiwn ar yr adegau o bwysau. Gellir ymgorffori nifer o’r syniadau myfyriol hyn yng nghynlluniau a cheisiadau </a:t>
            </a:r>
            <a:r>
              <a:rPr lang="cy" sz="1200" b="0" i="0" strike="noStrike" cap="none" spc="0" baseline="0" dirty="0" smtClean="0">
                <a:solidFill>
                  <a:srgbClr val="000000"/>
                </a:solidFill>
                <a:effectLst/>
                <a:latin typeface="Calibri"/>
                <a:ea typeface="Calibri"/>
                <a:cs typeface="Calibri"/>
              </a:rPr>
              <a:t>cyllid </a:t>
            </a:r>
            <a:r>
              <a:rPr lang="cy" sz="1200" b="0" i="0" strike="noStrike" cap="none" spc="0" baseline="0" dirty="0">
                <a:solidFill>
                  <a:srgbClr val="000000"/>
                </a:solidFill>
                <a:effectLst/>
                <a:latin typeface="Calibri"/>
                <a:ea typeface="Calibri"/>
                <a:cs typeface="Calibri"/>
              </a:rPr>
              <a:t>y dyfodol. Mae eu hymatebion wedi eu dyfynnu’n uniongyrchol, ac wedi eu categoreiddio wedyn dan y prif benawdau:</a:t>
            </a:r>
          </a:p>
          <a:p>
            <a:pPr algn="just"/>
            <a:endParaRPr lang="en-GB" sz="1200" dirty="0"/>
          </a:p>
          <a:p>
            <a:pPr algn="just">
              <a:lnSpc>
                <a:spcPts val="1500"/>
              </a:lnSpc>
            </a:pPr>
            <a:r>
              <a:rPr lang="cy" sz="1200" b="1" i="0" strike="noStrike" cap="none" spc="0" baseline="0" dirty="0">
                <a:solidFill>
                  <a:srgbClr val="000000"/>
                </a:solidFill>
                <a:effectLst/>
                <a:latin typeface="Calibri"/>
                <a:ea typeface="Calibri"/>
                <a:cs typeface="Calibri"/>
              </a:rPr>
              <a:t>Staffio</a:t>
            </a:r>
          </a:p>
          <a:p>
            <a:pPr marL="171450" indent="-171450" algn="just">
              <a:lnSpc>
                <a:spcPts val="1500"/>
              </a:lnSpc>
              <a:buFont typeface="Arial" panose="020B0604020202020204" pitchFamily="34" charset="0"/>
              <a:buChar char="•"/>
            </a:pPr>
            <a:r>
              <a:rPr lang="cy" sz="1200" b="0" i="0" strike="noStrike" cap="none" spc="0" baseline="0" dirty="0">
                <a:solidFill>
                  <a:srgbClr val="000000"/>
                </a:solidFill>
                <a:effectLst/>
                <a:latin typeface="Calibri"/>
                <a:ea typeface="Calibri"/>
                <a:cs typeface="Calibri"/>
              </a:rPr>
              <a:t>Cynyddu nifer staff y prosiect – fodd bynnag, mae’r ffordd y gwnaethom hyn wedi golygu bod y staff craidd yn adnabod y prosiect yn dda, ac mae cynaliadwyedd yn y prosiect.</a:t>
            </a:r>
          </a:p>
          <a:p>
            <a:pPr marL="171450" indent="-171450" algn="just">
              <a:lnSpc>
                <a:spcPts val="1500"/>
              </a:lnSpc>
              <a:buFont typeface="Arial" panose="020B0604020202020204" pitchFamily="34" charset="0"/>
              <a:buChar char="•"/>
            </a:pPr>
            <a:r>
              <a:rPr lang="cy" sz="1200" b="0" i="0" strike="noStrike" cap="none" spc="0" baseline="0" dirty="0">
                <a:solidFill>
                  <a:srgbClr val="000000"/>
                </a:solidFill>
                <a:effectLst/>
                <a:latin typeface="Calibri"/>
                <a:ea typeface="Calibri"/>
                <a:cs typeface="Calibri"/>
              </a:rPr>
              <a:t>Byddwn yn rhoi mwy o amser staff / swyddi cyflogedig yn y gyllideb. </a:t>
            </a:r>
            <a:r>
              <a:rPr lang="cy" sz="1200" b="0" i="0" strike="noStrike" cap="none" spc="0" baseline="0" dirty="0" smtClean="0">
                <a:solidFill>
                  <a:srgbClr val="000000"/>
                </a:solidFill>
                <a:effectLst/>
                <a:latin typeface="Calibri"/>
                <a:ea typeface="Calibri"/>
                <a:cs typeface="Calibri"/>
              </a:rPr>
              <a:t>Ar wahanol </a:t>
            </a:r>
            <a:r>
              <a:rPr lang="cy" sz="1200" b="0" i="0" strike="noStrike" cap="none" spc="0" baseline="0" dirty="0">
                <a:solidFill>
                  <a:srgbClr val="000000"/>
                </a:solidFill>
                <a:effectLst/>
                <a:latin typeface="Calibri"/>
                <a:ea typeface="Calibri"/>
                <a:cs typeface="Calibri"/>
              </a:rPr>
              <a:t>adegau </a:t>
            </a:r>
            <a:r>
              <a:rPr lang="cy" sz="1200" b="0" i="0" strike="noStrike" cap="none" spc="0" baseline="0" dirty="0" smtClean="0">
                <a:solidFill>
                  <a:srgbClr val="000000"/>
                </a:solidFill>
                <a:effectLst/>
                <a:latin typeface="Calibri"/>
                <a:ea typeface="Calibri"/>
                <a:cs typeface="Calibri"/>
              </a:rPr>
              <a:t>byddai </a:t>
            </a:r>
            <a:r>
              <a:rPr lang="cy" sz="1200" b="0" i="0" strike="noStrike" cap="none" spc="0" baseline="0" dirty="0">
                <a:solidFill>
                  <a:srgbClr val="000000"/>
                </a:solidFill>
                <a:effectLst/>
                <a:latin typeface="Calibri"/>
                <a:ea typeface="Calibri"/>
                <a:cs typeface="Calibri"/>
              </a:rPr>
              <a:t>wedi bod yn effeithiol ac effeithlon cael mwy o </a:t>
            </a:r>
            <a:r>
              <a:rPr lang="cy" sz="1200" b="0" i="0" strike="noStrike" cap="none" spc="0" baseline="0" dirty="0" smtClean="0">
                <a:solidFill>
                  <a:srgbClr val="000000"/>
                </a:solidFill>
                <a:effectLst/>
                <a:latin typeface="Calibri"/>
                <a:ea typeface="Calibri"/>
                <a:cs typeface="Calibri"/>
              </a:rPr>
              <a:t>staff penodol</a:t>
            </a:r>
            <a:r>
              <a:rPr lang="cy" sz="1200" b="0" i="0" strike="noStrike" cap="none" spc="0" dirty="0" smtClean="0">
                <a:solidFill>
                  <a:srgbClr val="000000"/>
                </a:solidFill>
                <a:effectLst/>
                <a:latin typeface="Calibri"/>
                <a:ea typeface="Calibri"/>
                <a:cs typeface="Calibri"/>
              </a:rPr>
              <a:t> i’r</a:t>
            </a:r>
            <a:r>
              <a:rPr lang="cy" sz="1200" b="0" i="0" strike="noStrike" cap="none" spc="0" baseline="0" dirty="0" smtClean="0">
                <a:solidFill>
                  <a:srgbClr val="000000"/>
                </a:solidFill>
                <a:effectLst/>
                <a:latin typeface="Calibri"/>
                <a:ea typeface="Calibri"/>
                <a:cs typeface="Calibri"/>
              </a:rPr>
              <a:t> </a:t>
            </a:r>
            <a:r>
              <a:rPr lang="cy" sz="1200" b="0" i="0" strike="noStrike" cap="none" spc="0" baseline="0" dirty="0">
                <a:solidFill>
                  <a:srgbClr val="000000"/>
                </a:solidFill>
                <a:effectLst/>
                <a:latin typeface="Calibri"/>
                <a:ea typeface="Calibri"/>
                <a:cs typeface="Calibri"/>
              </a:rPr>
              <a:t>prosiect </a:t>
            </a:r>
            <a:r>
              <a:rPr lang="cy" sz="1200" b="0" i="0" strike="noStrike" cap="none" spc="0" baseline="0" dirty="0" smtClean="0">
                <a:solidFill>
                  <a:srgbClr val="000000"/>
                </a:solidFill>
                <a:effectLst/>
                <a:latin typeface="Calibri"/>
                <a:ea typeface="Calibri"/>
                <a:cs typeface="Calibri"/>
              </a:rPr>
              <a:t>i’w </a:t>
            </a:r>
            <a:r>
              <a:rPr lang="cy" sz="1200" b="0" i="0" strike="noStrike" cap="none" spc="0" baseline="0" dirty="0">
                <a:solidFill>
                  <a:srgbClr val="000000"/>
                </a:solidFill>
                <a:effectLst/>
                <a:latin typeface="Calibri"/>
                <a:ea typeface="Calibri"/>
                <a:cs typeface="Calibri"/>
              </a:rPr>
              <a:t>defnyddio.</a:t>
            </a:r>
          </a:p>
          <a:p>
            <a:pPr algn="just"/>
            <a:endParaRPr lang="en-GB" sz="1200" dirty="0"/>
          </a:p>
          <a:p>
            <a:pPr marL="0" marR="0" lvl="0" indent="0" algn="just" defTabSz="457200" rtl="0" eaLnBrk="1" fontAlgn="auto" latinLnBrk="0" hangingPunct="1">
              <a:lnSpc>
                <a:spcPts val="1500"/>
              </a:lnSpc>
              <a:spcBef>
                <a:spcPct val="0"/>
              </a:spcBef>
              <a:spcAft>
                <a:spcPct val="0"/>
              </a:spcAft>
              <a:buClrTx/>
              <a:buSzTx/>
              <a:buFontTx/>
              <a:buNone/>
              <a:defRPr/>
            </a:pPr>
            <a:r>
              <a:rPr lang="cy" sz="1200" b="1" i="0" strike="noStrike" cap="none" spc="0" baseline="0" dirty="0">
                <a:solidFill>
                  <a:srgbClr val="000000"/>
                </a:solidFill>
                <a:effectLst/>
                <a:latin typeface="Calibri"/>
                <a:ea typeface="Calibri"/>
                <a:cs typeface="Calibri"/>
              </a:rPr>
              <a:t>Gweithio gyda phobl a chasgliadau</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Darparu cyfleoedd dysgu achrededig gyda darparwyr partner.</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Mwy o waith allgymorth yn yr ardal wledig, yn cynnwys mwy o arddangosfeydd gwledig ategol.</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Datblygu partneriaethau gyda digwyddiadau mawrion / sefydliadau diwylliannol eraill.</a:t>
            </a:r>
          </a:p>
        </p:txBody>
      </p:sp>
      <p:sp>
        <p:nvSpPr>
          <p:cNvPr id="42" name="TextBox 41">
            <a:extLst>
              <a:ext uri="{FF2B5EF4-FFF2-40B4-BE49-F238E27FC236}">
                <a16:creationId xmlns:a16="http://schemas.microsoft.com/office/drawing/2014/main" id="{289ACC5E-BC7B-439B-BF55-AA3983D1A17E}"/>
              </a:ext>
            </a:extLst>
          </p:cNvPr>
          <p:cNvSpPr txBox="1"/>
          <p:nvPr/>
        </p:nvSpPr>
        <p:spPr>
          <a:xfrm>
            <a:off x="3637524" y="3221528"/>
            <a:ext cx="2789956" cy="6432530"/>
          </a:xfrm>
          <a:prstGeom prst="rect">
            <a:avLst/>
          </a:prstGeom>
          <a:noFill/>
        </p:spPr>
        <p:txBody>
          <a:bodyPr wrap="square" rtlCol="0">
            <a:spAutoFit/>
          </a:bodyPr>
          <a:lstStyle/>
          <a:p>
            <a:pPr marL="0" marR="0" lvl="0" indent="0" algn="just" defTabSz="457200" rtl="0" eaLnBrk="1" fontAlgn="auto" latinLnBrk="0" hangingPunct="1">
              <a:lnSpc>
                <a:spcPts val="1500"/>
              </a:lnSpc>
              <a:spcBef>
                <a:spcPct val="0"/>
              </a:spcBef>
              <a:spcAft>
                <a:spcPct val="0"/>
              </a:spcAft>
              <a:buClrTx/>
              <a:buSzTx/>
              <a:buFontTx/>
              <a:buNone/>
              <a:defRPr/>
            </a:pPr>
            <a:r>
              <a:rPr lang="cy" sz="1200" b="1" i="0" strike="noStrike" cap="none" spc="0" baseline="0" dirty="0">
                <a:solidFill>
                  <a:srgbClr val="000000"/>
                </a:solidFill>
                <a:effectLst/>
                <a:latin typeface="Calibri"/>
                <a:ea typeface="Calibri"/>
                <a:cs typeface="Calibri"/>
              </a:rPr>
              <a:t>Dehongli</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Mwy o gyllid ar gyfer dehongli.</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Cynhyrchu mwy o gynnwys deongliadol digidol.</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just" defTabSz="457200" rtl="0" eaLnBrk="1" fontAlgn="auto" latinLnBrk="0" hangingPunct="1">
              <a:lnSpc>
                <a:spcPts val="1500"/>
              </a:lnSpc>
              <a:spcBef>
                <a:spcPct val="0"/>
              </a:spcBef>
              <a:spcAft>
                <a:spcPct val="0"/>
              </a:spcAft>
              <a:buClrTx/>
              <a:buSzTx/>
              <a:defRPr/>
            </a:pPr>
            <a:r>
              <a:rPr lang="cy" sz="1200" b="1" i="0" strike="noStrike" cap="none" spc="0" baseline="0" dirty="0">
                <a:solidFill>
                  <a:srgbClr val="000000"/>
                </a:solidFill>
                <a:effectLst/>
                <a:latin typeface="Calibri"/>
                <a:ea typeface="Calibri"/>
                <a:cs typeface="Calibri"/>
              </a:rPr>
              <a:t>Datblygu'r gweithlu</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Mwy o amser ac arian </a:t>
            </a:r>
            <a:r>
              <a:rPr lang="cy" sz="1200" b="0" i="0" strike="noStrike" cap="none" spc="0" baseline="0" dirty="0" smtClean="0">
                <a:solidFill>
                  <a:srgbClr val="000000"/>
                </a:solidFill>
                <a:effectLst/>
                <a:latin typeface="Calibri"/>
                <a:ea typeface="Calibri"/>
                <a:cs typeface="Calibri"/>
              </a:rPr>
              <a:t>i </a:t>
            </a:r>
            <a:r>
              <a:rPr lang="cy" sz="1200" b="0" i="0" strike="noStrike" cap="none" spc="0" baseline="0" dirty="0">
                <a:solidFill>
                  <a:srgbClr val="000000"/>
                </a:solidFill>
                <a:effectLst/>
                <a:latin typeface="Calibri"/>
                <a:ea typeface="Calibri"/>
                <a:cs typeface="Calibri"/>
              </a:rPr>
              <a:t>hyfforddi staff ar sut i redeg yr adeilad.</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Gwybodaeth ehangach o’r contractau cynnal a chadw a’u goblygiadau o’r dechrau.</a:t>
            </a:r>
          </a:p>
          <a:p>
            <a:pPr marL="0" marR="0" lvl="0" indent="0" algn="just" defTabSz="4572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ts val="1500"/>
              </a:lnSpc>
              <a:spcBef>
                <a:spcPct val="0"/>
              </a:spcBef>
              <a:spcAft>
                <a:spcPct val="0"/>
              </a:spcAft>
              <a:buClrTx/>
              <a:buSzTx/>
              <a:buFontTx/>
              <a:buNone/>
              <a:defRPr/>
            </a:pPr>
            <a:r>
              <a:rPr lang="cy" sz="1200" b="1" i="0" strike="noStrike" cap="none" spc="0" baseline="0" dirty="0">
                <a:solidFill>
                  <a:srgbClr val="000000"/>
                </a:solidFill>
                <a:effectLst/>
                <a:latin typeface="Calibri"/>
                <a:ea typeface="Calibri"/>
                <a:cs typeface="Calibri"/>
              </a:rPr>
              <a:t>Gwaith cyfalaf a chyfarpar</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Sicrhau bod yna gyllideb wrth gefn gwirioneddol (nid cofrestr risg wedi ei phrisio ar gyfer yr adeiladu).</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Byddwn wedi adeiladu ardaloedd cyhoeddus y ganolfan o leiaf 25% yn fwy, gan fod y gofod arddangos a’r ystafell gymunedol yn brin.</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Ardal dan do y tu allan.</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Bwrdd gwyn rhyngweithiol / taflunydd.</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Lle storio ar y llawr gwaelod.</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Ystafell weithio fwy i staff, neu lai o ddodrefn ynddi, fel bod mwy o le i weithio.</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Ystafell ymchwilio fwy ar gyfer yr archifau.</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lnSpc>
                <a:spcPts val="1500"/>
              </a:lnSpc>
            </a:pPr>
            <a:endParaRPr lang="en-GB" sz="1200" dirty="0"/>
          </a:p>
          <a:p>
            <a:pPr algn="just">
              <a:lnSpc>
                <a:spcPts val="1500"/>
              </a:lnSpc>
            </a:pPr>
            <a:r>
              <a:rPr lang="cy" sz="1200" b="1" i="0" strike="noStrike" cap="none" spc="0" baseline="0" dirty="0">
                <a:solidFill>
                  <a:srgbClr val="000000"/>
                </a:solidFill>
                <a:effectLst/>
                <a:latin typeface="Calibri"/>
                <a:ea typeface="Calibri"/>
                <a:cs typeface="Calibri"/>
              </a:rPr>
              <a:t>Marchnata</a:t>
            </a:r>
          </a:p>
          <a:p>
            <a:pPr marL="171450" indent="-171450" algn="just">
              <a:lnSpc>
                <a:spcPts val="1500"/>
              </a:lnSpc>
              <a:buFont typeface="Arial" panose="020B0604020202020204" pitchFamily="34" charset="0"/>
              <a:buChar char="•"/>
            </a:pPr>
            <a:r>
              <a:rPr lang="cy" sz="1200" dirty="0">
                <a:solidFill>
                  <a:srgbClr val="000000"/>
                </a:solidFill>
                <a:latin typeface="Calibri"/>
                <a:ea typeface="Calibri"/>
                <a:cs typeface="Calibri"/>
              </a:rPr>
              <a:t>D</a:t>
            </a:r>
            <a:r>
              <a:rPr lang="cy" sz="1200" b="0" i="0" strike="noStrike" cap="none" spc="0" baseline="0" dirty="0" smtClean="0">
                <a:solidFill>
                  <a:srgbClr val="000000"/>
                </a:solidFill>
                <a:effectLst/>
                <a:latin typeface="Calibri"/>
                <a:ea typeface="Calibri"/>
                <a:cs typeface="Calibri"/>
              </a:rPr>
              <a:t>igwyddiadau </a:t>
            </a:r>
            <a:r>
              <a:rPr lang="cy" sz="1200" b="0" i="0" strike="noStrike" cap="none" spc="0" baseline="0" dirty="0">
                <a:solidFill>
                  <a:srgbClr val="000000"/>
                </a:solidFill>
                <a:effectLst/>
                <a:latin typeface="Calibri"/>
                <a:ea typeface="Calibri"/>
                <a:cs typeface="Calibri"/>
              </a:rPr>
              <a:t>diwylliannol mwy er mwyn lansio’r prosiect (taflunio, ac ati).</a:t>
            </a:r>
          </a:p>
        </p:txBody>
      </p:sp>
      <p:pic>
        <p:nvPicPr>
          <p:cNvPr id="77826" name="Picture 2" descr="No photo description available.">
            <a:extLst>
              <a:ext uri="{FF2B5EF4-FFF2-40B4-BE49-F238E27FC236}">
                <a16:creationId xmlns:a16="http://schemas.microsoft.com/office/drawing/2014/main" id="{01019DB1-C906-49CD-956C-9E3490359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494" r="8672"/>
          <a:stretch>
            <a:fillRect/>
          </a:stretch>
        </p:blipFill>
        <p:spPr bwMode="auto">
          <a:xfrm>
            <a:off x="3745281" y="851771"/>
            <a:ext cx="2579545" cy="21442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ACF32BF-F249-497A-B86B-3DB20DD4FBB7}"/>
              </a:ext>
            </a:extLst>
          </p:cNvPr>
          <p:cNvSpPr txBox="1"/>
          <p:nvPr/>
        </p:nvSpPr>
        <p:spPr>
          <a:xfrm>
            <a:off x="0" y="9663312"/>
            <a:ext cx="6869251" cy="228600"/>
          </a:xfrm>
          <a:prstGeom prst="rect">
            <a:avLst/>
          </a:prstGeom>
          <a:solidFill>
            <a:schemeClr val="accent4">
              <a:lumMod val="50000"/>
            </a:schemeClr>
          </a:solidFill>
        </p:spPr>
        <p:txBody>
          <a:bodyPr wrap="square" rtlCol="0">
            <a:spAutoFit/>
          </a:bodyPr>
          <a:lstStyle/>
          <a:p>
            <a:pPr algn="ctr"/>
            <a:r>
              <a:rPr lang="cy" sz="900" b="0" i="0" strike="noStrike" cap="none" spc="0" baseline="0">
                <a:solidFill>
                  <a:srgbClr val="FFFFFF"/>
                </a:solidFill>
                <a:effectLst/>
                <a:latin typeface="Calibri"/>
                <a:ea typeface="Calibri"/>
                <a:cs typeface="Calibri"/>
              </a:rPr>
              <a:t>- 10 -</a:t>
            </a:r>
          </a:p>
        </p:txBody>
      </p:sp>
    </p:spTree>
    <p:extLst>
      <p:ext uri="{BB962C8B-B14F-4D97-AF65-F5344CB8AC3E}">
        <p14:creationId xmlns:p14="http://schemas.microsoft.com/office/powerpoint/2010/main" val="128645248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C9F1E1-C9D7-4979-B632-C5C066EB0AE7}"/>
              </a:ext>
            </a:extLst>
          </p:cNvPr>
          <p:cNvSpPr/>
          <p:nvPr/>
        </p:nvSpPr>
        <p:spPr>
          <a:xfrm>
            <a:off x="-1" y="0"/>
            <a:ext cx="6869251" cy="9654316"/>
          </a:xfrm>
          <a:prstGeom prst="rect">
            <a:avLst/>
          </a:prstGeom>
          <a:solidFill>
            <a:srgbClr val="EB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9" name="TextBox 8">
            <a:extLst>
              <a:ext uri="{FF2B5EF4-FFF2-40B4-BE49-F238E27FC236}">
                <a16:creationId xmlns:a16="http://schemas.microsoft.com/office/drawing/2014/main" id="{A250C6EA-2265-476F-B913-6984EBA464FD}"/>
              </a:ext>
            </a:extLst>
          </p:cNvPr>
          <p:cNvSpPr txBox="1"/>
          <p:nvPr/>
        </p:nvSpPr>
        <p:spPr>
          <a:xfrm>
            <a:off x="472318" y="905580"/>
            <a:ext cx="2789956" cy="8662264"/>
          </a:xfrm>
          <a:prstGeom prst="rect">
            <a:avLst/>
          </a:prstGeom>
          <a:noFill/>
        </p:spPr>
        <p:txBody>
          <a:bodyPr wrap="square" rtlCol="0">
            <a:spAutoFit/>
          </a:bodyPr>
          <a:lstStyle/>
          <a:p>
            <a:pPr algn="just">
              <a:lnSpc>
                <a:spcPts val="1500"/>
              </a:lnSpc>
            </a:pPr>
            <a:r>
              <a:rPr lang="cy" sz="1200" b="1" i="0" strike="noStrike" cap="none" spc="0" baseline="0" dirty="0">
                <a:solidFill>
                  <a:srgbClr val="596A85"/>
                </a:solidFill>
                <a:effectLst/>
                <a:latin typeface="Calibri"/>
                <a:ea typeface="Calibri"/>
                <a:cs typeface="Calibri"/>
              </a:rPr>
              <a:t>Beth ydych yn ei feddwl y gall sefydliadau eraill ei ddysgu o’ch profiadau gyda phrosiect Canolfan Ddiwylliant Conwy?</a:t>
            </a:r>
          </a:p>
          <a:p>
            <a:pPr algn="just">
              <a:lnSpc>
                <a:spcPts val="1500"/>
              </a:lnSpc>
            </a:pPr>
            <a:endParaRPr lang="en-GB" sz="1200" dirty="0"/>
          </a:p>
          <a:p>
            <a:pPr algn="just">
              <a:lnSpc>
                <a:spcPts val="1500"/>
              </a:lnSpc>
            </a:pPr>
            <a:r>
              <a:rPr lang="cy" sz="1200" b="0" i="0" strike="noStrike" cap="none" spc="0" baseline="0" dirty="0">
                <a:solidFill>
                  <a:srgbClr val="000000"/>
                </a:solidFill>
                <a:effectLst/>
                <a:latin typeface="Calibri"/>
                <a:ea typeface="Calibri"/>
                <a:cs typeface="Calibri"/>
              </a:rPr>
              <a:t>Ymatebodd 8 aelod o dîm rheoli a staff prosiect Canolfan Ddiwylliant Conwy i’r cwestiwn hwn fel rhan o werthusiad terfynol y prosiect. Y prif bethau y teimlid y byddai sefydliadau eraill yn gallu dysgu ohonynt oedd: y lefelau amser ac adnoddau staff oedd eu hangen i baratoi </a:t>
            </a:r>
            <a:r>
              <a:rPr lang="cy" sz="1200" b="0" i="0" strike="noStrike" cap="none" spc="0" baseline="0" dirty="0" smtClean="0">
                <a:solidFill>
                  <a:srgbClr val="000000"/>
                </a:solidFill>
                <a:effectLst/>
                <a:latin typeface="Calibri"/>
                <a:ea typeface="Calibri"/>
                <a:cs typeface="Calibri"/>
              </a:rPr>
              <a:t>dehongliadau; </a:t>
            </a:r>
            <a:r>
              <a:rPr lang="cy" sz="1200" b="0" i="0" strike="noStrike" cap="none" spc="0" baseline="0" dirty="0">
                <a:solidFill>
                  <a:srgbClr val="000000"/>
                </a:solidFill>
                <a:effectLst/>
                <a:latin typeface="Calibri"/>
                <a:ea typeface="Calibri"/>
                <a:cs typeface="Calibri"/>
              </a:rPr>
              <a:t>sut y gweithiwyd yn gadarnhaol gyda’r gymuned ac ymdrin â sefyllfaoedd anodd ar adegau; yr atebion costeffeithiol a ddatblygwyd yn fewnol ar gyfer rheoli casgliadau; a phwysigrwydd treulio amser yn meddwl am sut y byddai gwahanol ardaloedd yn gweithio ac yn gweithredu’n ymarferol. Mae eu hymatebion wedi eu dyfynnu’n uniongyrchol, ac wedi eu categoreiddio wedyn dan y prif benawdau:</a:t>
            </a:r>
          </a:p>
          <a:p>
            <a:pPr algn="just">
              <a:lnSpc>
                <a:spcPts val="1500"/>
              </a:lnSpc>
            </a:pPr>
            <a:endParaRPr lang="en-GB" sz="1200" dirty="0"/>
          </a:p>
          <a:p>
            <a:pPr algn="just">
              <a:lnSpc>
                <a:spcPts val="1500"/>
              </a:lnSpc>
            </a:pPr>
            <a:r>
              <a:rPr lang="cy" sz="1200" b="1" i="0" strike="noStrike" cap="none" spc="0" baseline="0" dirty="0">
                <a:solidFill>
                  <a:srgbClr val="000000"/>
                </a:solidFill>
                <a:effectLst/>
                <a:latin typeface="Calibri"/>
                <a:ea typeface="Calibri"/>
                <a:cs typeface="Calibri"/>
              </a:rPr>
              <a:t>Dehongli</a:t>
            </a:r>
          </a:p>
          <a:p>
            <a:pPr marL="171450" indent="-171450" algn="just">
              <a:lnSpc>
                <a:spcPts val="1500"/>
              </a:lnSpc>
              <a:buFont typeface="Arial" panose="020B0604020202020204" pitchFamily="34" charset="0"/>
              <a:buChar char="•"/>
            </a:pPr>
            <a:r>
              <a:rPr lang="cy" sz="1200" b="0" i="0" strike="noStrike" cap="none" spc="0" baseline="0" dirty="0">
                <a:solidFill>
                  <a:srgbClr val="000000"/>
                </a:solidFill>
                <a:effectLst/>
                <a:latin typeface="Calibri"/>
                <a:ea typeface="Calibri"/>
                <a:cs typeface="Calibri"/>
              </a:rPr>
              <a:t>Gwneud yr ymchwil a’r cynnwys deongliadol yn fewnol. Caniatáu digon o amser ar gyfer yr elfen hon, a pherson penodol (wedi ei gyllido gan grant) i wneud yr elfen hon o’r gwaith.</a:t>
            </a:r>
          </a:p>
          <a:p>
            <a:pPr marL="171450" indent="-171450" algn="just">
              <a:lnSpc>
                <a:spcPts val="1500"/>
              </a:lnSpc>
              <a:buFont typeface="Arial" panose="020B0604020202020204" pitchFamily="34" charset="0"/>
              <a:buChar char="•"/>
            </a:pPr>
            <a:r>
              <a:rPr lang="cy" sz="1200" b="0" i="0" strike="noStrike" cap="none" spc="0" baseline="0" dirty="0">
                <a:solidFill>
                  <a:srgbClr val="000000"/>
                </a:solidFill>
                <a:effectLst/>
                <a:latin typeface="Calibri"/>
                <a:ea typeface="Calibri"/>
                <a:cs typeface="Calibri"/>
              </a:rPr>
              <a:t>Mae dehongli bob amser yn cymryd deng ngwaith mwy o amser nag y disgwylir, yn arbennig yr ymchwil sydd ei angen gan staff.</a:t>
            </a:r>
          </a:p>
          <a:p>
            <a:pPr algn="just">
              <a:lnSpc>
                <a:spcPts val="1500"/>
              </a:lnSpc>
            </a:pPr>
            <a:endParaRPr lang="en-GB" sz="1200" dirty="0"/>
          </a:p>
          <a:p>
            <a:pPr marL="0" marR="0" lvl="0" indent="0" algn="just" defTabSz="457200" rtl="0" eaLnBrk="1" fontAlgn="auto" latinLnBrk="0" hangingPunct="1">
              <a:lnSpc>
                <a:spcPts val="1500"/>
              </a:lnSpc>
              <a:spcBef>
                <a:spcPct val="0"/>
              </a:spcBef>
              <a:spcAft>
                <a:spcPct val="0"/>
              </a:spcAft>
              <a:buClrTx/>
              <a:buSzTx/>
              <a:buFontTx/>
              <a:buNone/>
              <a:defRPr/>
            </a:pPr>
            <a:r>
              <a:rPr lang="cy" sz="1200" b="1" i="0" strike="noStrike" cap="none" spc="0" baseline="0" dirty="0">
                <a:solidFill>
                  <a:srgbClr val="000000"/>
                </a:solidFill>
                <a:effectLst/>
                <a:latin typeface="Calibri"/>
                <a:ea typeface="Calibri"/>
                <a:cs typeface="Calibri"/>
              </a:rPr>
              <a:t>Gweithio gyda chasgliadau</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Rwy’n meddwl bod y broses a ddatblygwyd gennym i roi cod bar i’r casgliadau treftadaeth – a wnaethom ein hunain ar gyllideb isel – ac yna defnyddio hyn i symud casgliadau a chreu cronfa ddata o’r lleoliadau newydd, wedi bod yn llwyddiant gwirioneddol (er yn anniddorol). Byddai’n ddefnyddiol rhannu hyn.</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289ACC5E-BC7B-439B-BF55-AA3983D1A17E}"/>
              </a:ext>
            </a:extLst>
          </p:cNvPr>
          <p:cNvSpPr txBox="1"/>
          <p:nvPr/>
        </p:nvSpPr>
        <p:spPr>
          <a:xfrm>
            <a:off x="3637524" y="3146372"/>
            <a:ext cx="2789956" cy="5995264"/>
          </a:xfrm>
          <a:prstGeom prst="rect">
            <a:avLst/>
          </a:prstGeom>
          <a:noFill/>
        </p:spPr>
        <p:txBody>
          <a:bodyPr wrap="square" rtlCol="0">
            <a:spAutoFit/>
          </a:bodyPr>
          <a:lstStyle/>
          <a:p>
            <a:pPr marL="0" marR="0" lvl="0" indent="0" algn="just" defTabSz="457200" rtl="0" eaLnBrk="1" fontAlgn="auto" latinLnBrk="0" hangingPunct="1">
              <a:lnSpc>
                <a:spcPts val="1500"/>
              </a:lnSpc>
              <a:spcBef>
                <a:spcPct val="0"/>
              </a:spcBef>
              <a:spcAft>
                <a:spcPct val="0"/>
              </a:spcAft>
              <a:buClrTx/>
              <a:buSzTx/>
              <a:buFontTx/>
              <a:buNone/>
              <a:defRPr/>
            </a:pPr>
            <a:r>
              <a:rPr lang="cy" sz="1200" b="1" i="0" strike="noStrike" cap="none" spc="0" baseline="0">
                <a:solidFill>
                  <a:srgbClr val="000000"/>
                </a:solidFill>
                <a:effectLst/>
                <a:latin typeface="Calibri"/>
                <a:ea typeface="Calibri"/>
                <a:cs typeface="Calibri"/>
              </a:rPr>
              <a:t>Gweithio gyda chymunedau</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a:solidFill>
                  <a:srgbClr val="000000"/>
                </a:solidFill>
                <a:effectLst/>
                <a:latin typeface="Calibri"/>
                <a:ea typeface="Calibri"/>
                <a:cs typeface="Calibri"/>
              </a:rPr>
              <a:t>Pwysigrwydd gweithio gyda’r gymuned leol i greu deialog cadarnhaol.</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a:solidFill>
                  <a:srgbClr val="000000"/>
                </a:solidFill>
                <a:effectLst/>
                <a:latin typeface="Calibri"/>
                <a:ea typeface="Calibri"/>
                <a:cs typeface="Calibri"/>
              </a:rPr>
              <a:t>Gall sefydliadau eraill ddysgu am bŵer y bobl o’r prosiect hwn. Adeiladwyd y Ganolfan Ddiwylliant gyda’r bobl mewn golwg drwy gydol yr amser, ac yr oedd werth gwneud hynny. Mae’r adborth a gawsom gan bobl leol wedi bod yn gadarnhaol iawn.</a:t>
            </a:r>
            <a:endParaRPr kumimoji="0" lang="en-GB" sz="12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ts val="1500"/>
              </a:lnSpc>
              <a:spcBef>
                <a:spcPct val="0"/>
              </a:spcBef>
              <a:spcAft>
                <a:spcPct val="0"/>
              </a:spcAft>
              <a:buClrTx/>
              <a:buSzTx/>
              <a:buFontTx/>
              <a:buNone/>
              <a:defRPr/>
            </a:pPr>
            <a:endParaRPr lang="en-GB" sz="1200" b="1">
              <a:solidFill>
                <a:prstClr val="black"/>
              </a:solidFill>
              <a:latin typeface="Calibri" panose="020F0502020204030204"/>
            </a:endParaRPr>
          </a:p>
          <a:p>
            <a:pPr marL="0" marR="0" lvl="0" indent="0" algn="just" defTabSz="457200" rtl="0" eaLnBrk="1" fontAlgn="auto" latinLnBrk="0" hangingPunct="1">
              <a:lnSpc>
                <a:spcPts val="1500"/>
              </a:lnSpc>
              <a:spcBef>
                <a:spcPct val="0"/>
              </a:spcBef>
              <a:spcAft>
                <a:spcPct val="0"/>
              </a:spcAft>
              <a:buClrTx/>
              <a:buSzTx/>
              <a:buFontTx/>
              <a:buNone/>
              <a:defRPr/>
            </a:pPr>
            <a:r>
              <a:rPr lang="cy" sz="1200" b="1" i="0" strike="noStrike" cap="none" spc="0" baseline="0">
                <a:solidFill>
                  <a:srgbClr val="000000"/>
                </a:solidFill>
                <a:effectLst/>
                <a:latin typeface="Calibri"/>
                <a:ea typeface="Calibri"/>
                <a:cs typeface="Calibri"/>
              </a:rPr>
              <a:t>Gweithio gydag eraill</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a:solidFill>
                  <a:srgbClr val="000000"/>
                </a:solidFill>
                <a:effectLst/>
                <a:latin typeface="Calibri"/>
                <a:ea typeface="Calibri"/>
                <a:cs typeface="Calibri"/>
              </a:rPr>
              <a:t>Mae’r partneriaid yn gweithio’n dda gyda’i gilydd. Rydym wedi mwynhau gweithio gyda chydweithwyr, a dod i ddeall yn well sut mae’r caffi yn gweithredu, er enghraifft.</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a:solidFill>
                  <a:srgbClr val="000000"/>
                </a:solidFill>
                <a:effectLst/>
                <a:latin typeface="Calibri"/>
                <a:ea typeface="Calibri"/>
                <a:cs typeface="Calibri"/>
              </a:rPr>
              <a:t>Mae’n rhaid cyfaddawdu pan ydych yn cynllunio gofod cyhoeddus sy’n cael ei rannu. Ni ellwch ennill pob dadl.</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R="0" lvl="0" algn="just" defTabSz="457200" rtl="0" eaLnBrk="1" fontAlgn="auto" latinLnBrk="0" hangingPunct="1">
              <a:lnSpc>
                <a:spcPts val="1500"/>
              </a:lnSpc>
              <a:spcBef>
                <a:spcPct val="0"/>
              </a:spcBef>
              <a:spcAft>
                <a:spcPct val="0"/>
              </a:spcAft>
              <a:buClrTx/>
              <a:buSzTx/>
              <a:defRPr/>
            </a:pPr>
            <a:r>
              <a:rPr lang="cy" sz="1200" b="1" i="0" strike="noStrike" cap="none" spc="0" baseline="0">
                <a:solidFill>
                  <a:srgbClr val="000000"/>
                </a:solidFill>
                <a:effectLst/>
                <a:latin typeface="Calibri"/>
                <a:ea typeface="Calibri"/>
                <a:cs typeface="Calibri"/>
              </a:rPr>
              <a:t>Momentwm</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a:solidFill>
                  <a:srgbClr val="000000"/>
                </a:solidFill>
                <a:effectLst/>
                <a:latin typeface="Calibri"/>
                <a:ea typeface="Calibri"/>
                <a:cs typeface="Calibri"/>
              </a:rPr>
              <a:t>Mae’n anodd iawn newid pethau o fewn adrannau mewnol, ac mae angen llawer o egni.</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a:solidFill>
                  <a:srgbClr val="000000"/>
                </a:solidFill>
                <a:effectLst/>
                <a:latin typeface="Calibri"/>
                <a:ea typeface="Calibri"/>
                <a:cs typeface="Calibri"/>
              </a:rPr>
              <a:t>Peidiwch â chael eich digalonni gan bandemig!</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ts val="1500"/>
              </a:lnSpc>
              <a:spcBef>
                <a:spcPct val="0"/>
              </a:spcBef>
              <a:spcAft>
                <a:spcPct val="0"/>
              </a:spcAft>
              <a:buClrTx/>
              <a:buSzTx/>
              <a:buFontTx/>
              <a:buNone/>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ts val="1500"/>
              </a:lnSpc>
              <a:spcBef>
                <a:spcPct val="0"/>
              </a:spcBef>
              <a:spcAft>
                <a:spcPct val="0"/>
              </a:spcAft>
              <a:buClrTx/>
              <a:buSzTx/>
              <a:buFontTx/>
              <a:buNone/>
              <a:defRPr/>
            </a:pPr>
            <a:r>
              <a:rPr lang="cy" sz="1200" b="1" i="0" strike="noStrike" cap="none" spc="0" baseline="0">
                <a:solidFill>
                  <a:srgbClr val="000000"/>
                </a:solidFill>
                <a:effectLst/>
                <a:latin typeface="Calibri"/>
                <a:ea typeface="Calibri"/>
                <a:cs typeface="Calibri"/>
              </a:rPr>
              <a:t>Gwaith cyfalaf a chyfarpar</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a:solidFill>
                  <a:srgbClr val="000000"/>
                </a:solidFill>
                <a:effectLst/>
                <a:latin typeface="Calibri"/>
                <a:ea typeface="Calibri"/>
                <a:cs typeface="Calibri"/>
              </a:rPr>
              <a:t>Meddwl am y gofod, lle storio a sŵn yn cario.</a:t>
            </a:r>
          </a:p>
        </p:txBody>
      </p:sp>
      <p:pic>
        <p:nvPicPr>
          <p:cNvPr id="78850" name="Picture 2" descr="May be an image of 1 person">
            <a:extLst>
              <a:ext uri="{FF2B5EF4-FFF2-40B4-BE49-F238E27FC236}">
                <a16:creationId xmlns:a16="http://schemas.microsoft.com/office/drawing/2014/main" id="{A7106664-918C-4787-9943-85EDB76E9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41584" b="5439"/>
          <a:stretch>
            <a:fillRect/>
          </a:stretch>
        </p:blipFill>
        <p:spPr bwMode="auto">
          <a:xfrm>
            <a:off x="3637524" y="977031"/>
            <a:ext cx="2692447" cy="190182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8DEC5F9-4D25-41B5-A376-1C03F2006F00}"/>
              </a:ext>
            </a:extLst>
          </p:cNvPr>
          <p:cNvSpPr txBox="1"/>
          <p:nvPr/>
        </p:nvSpPr>
        <p:spPr>
          <a:xfrm>
            <a:off x="0" y="9663312"/>
            <a:ext cx="6869251" cy="228600"/>
          </a:xfrm>
          <a:prstGeom prst="rect">
            <a:avLst/>
          </a:prstGeom>
          <a:solidFill>
            <a:schemeClr val="accent4">
              <a:lumMod val="50000"/>
            </a:schemeClr>
          </a:solidFill>
        </p:spPr>
        <p:txBody>
          <a:bodyPr wrap="square" rtlCol="0">
            <a:spAutoFit/>
          </a:bodyPr>
          <a:lstStyle/>
          <a:p>
            <a:pPr algn="ctr"/>
            <a:r>
              <a:rPr lang="cy" sz="900" b="0" i="0" strike="noStrike" cap="none" spc="0" baseline="0">
                <a:solidFill>
                  <a:srgbClr val="FFFFFF"/>
                </a:solidFill>
                <a:effectLst/>
                <a:latin typeface="Calibri"/>
                <a:ea typeface="Calibri"/>
                <a:cs typeface="Calibri"/>
              </a:rPr>
              <a:t>- 11 -</a:t>
            </a:r>
          </a:p>
        </p:txBody>
      </p:sp>
    </p:spTree>
    <p:extLst>
      <p:ext uri="{BB962C8B-B14F-4D97-AF65-F5344CB8AC3E}">
        <p14:creationId xmlns:p14="http://schemas.microsoft.com/office/powerpoint/2010/main" val="192018558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BA213673-DE8D-4E4E-B838-F044598AA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157" r="27157"/>
          <a:stretch>
            <a:fillRect/>
          </a:stretch>
        </p:blipFill>
        <p:spPr bwMode="auto">
          <a:xfrm>
            <a:off x="0" y="-99165"/>
            <a:ext cx="6858000" cy="100051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46D07EB-4C32-475C-967E-7FE8E93BCCA4}"/>
              </a:ext>
            </a:extLst>
          </p:cNvPr>
          <p:cNvSpPr/>
          <p:nvPr/>
        </p:nvSpPr>
        <p:spPr>
          <a:xfrm>
            <a:off x="0" y="6876789"/>
            <a:ext cx="6869251" cy="7494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5" name="Title 1">
            <a:extLst>
              <a:ext uri="{FF2B5EF4-FFF2-40B4-BE49-F238E27FC236}">
                <a16:creationId xmlns:a16="http://schemas.microsoft.com/office/drawing/2014/main" id="{4597DF2C-5605-4AA3-AEE6-EFA909DF7C19}"/>
              </a:ext>
            </a:extLst>
          </p:cNvPr>
          <p:cNvSpPr txBox="1"/>
          <p:nvPr/>
        </p:nvSpPr>
        <p:spPr>
          <a:xfrm>
            <a:off x="1366554" y="7004550"/>
            <a:ext cx="4946563" cy="493956"/>
          </a:xfrm>
          <a:prstGeom prst="rect">
            <a:avLst/>
          </a:prstGeom>
          <a:ln>
            <a:no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cy" sz="2800" b="1" i="0" strike="noStrike" cap="none" spc="300" baseline="0">
                <a:ln w="9525" cap="flat" cmpd="sng">
                  <a:solidFill>
                    <a:srgbClr val="FFFFFF"/>
                  </a:solidFill>
                  <a:prstDash val="solid"/>
                  <a:round/>
                </a:ln>
                <a:solidFill>
                  <a:srgbClr val="FFFFFF"/>
                </a:solidFill>
                <a:effectLst/>
                <a:latin typeface="Lato Medium"/>
                <a:ea typeface="Lato Medium"/>
                <a:cs typeface="Lato Medium"/>
              </a:rPr>
              <a:t>y dyfodol a gwaddol</a:t>
            </a:r>
          </a:p>
        </p:txBody>
      </p:sp>
    </p:spTree>
    <p:extLst>
      <p:ext uri="{BB962C8B-B14F-4D97-AF65-F5344CB8AC3E}">
        <p14:creationId xmlns:p14="http://schemas.microsoft.com/office/powerpoint/2010/main" val="23072997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574932D-484F-4FCC-AEB6-C07A9E0C69E6}"/>
              </a:ext>
            </a:extLst>
          </p:cNvPr>
          <p:cNvSpPr/>
          <p:nvPr/>
        </p:nvSpPr>
        <p:spPr>
          <a:xfrm>
            <a:off x="-1" y="0"/>
            <a:ext cx="6869251" cy="9654316"/>
          </a:xfrm>
          <a:prstGeom prst="rect">
            <a:avLst/>
          </a:prstGeom>
          <a:solidFill>
            <a:srgbClr val="EB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9" name="TextBox 8">
            <a:extLst>
              <a:ext uri="{FF2B5EF4-FFF2-40B4-BE49-F238E27FC236}">
                <a16:creationId xmlns:a16="http://schemas.microsoft.com/office/drawing/2014/main" id="{A250C6EA-2265-476F-B913-6984EBA464FD}"/>
              </a:ext>
            </a:extLst>
          </p:cNvPr>
          <p:cNvSpPr txBox="1"/>
          <p:nvPr/>
        </p:nvSpPr>
        <p:spPr>
          <a:xfrm>
            <a:off x="471507" y="1220334"/>
            <a:ext cx="2789956" cy="8647024"/>
          </a:xfrm>
          <a:prstGeom prst="rect">
            <a:avLst/>
          </a:prstGeom>
          <a:noFill/>
        </p:spPr>
        <p:txBody>
          <a:bodyPr wrap="square" rtlCol="0">
            <a:spAutoFit/>
          </a:bodyPr>
          <a:lstStyle/>
          <a:p>
            <a:pPr algn="just">
              <a:lnSpc>
                <a:spcPts val="1500"/>
              </a:lnSpc>
            </a:pPr>
            <a:r>
              <a:rPr lang="cy" sz="1200" b="0" i="0" strike="noStrike" cap="none" spc="0" baseline="0" dirty="0">
                <a:solidFill>
                  <a:srgbClr val="000000"/>
                </a:solidFill>
                <a:effectLst/>
                <a:latin typeface="Calibri"/>
                <a:ea typeface="Calibri"/>
                <a:cs typeface="Calibri"/>
              </a:rPr>
              <a:t>Cafodd pandemig Covid-19 effaith fawr ar wasanaethau llyfrgell, archifau ac amgueddfeydd dros y 12 mis diwethaf. Bu’n rhaid i wasanaethau addasu’n gyflym a newid y ffordd oeddent yn gwneud pethau, gan ddibynnu’n bennaf ar ymgysylltu’n ddigidol gyda staff, y cyhoedd a phartneriaid. Y mae wedi gwneud i ni i gyd feddwl yn wahanol am y ffordd ydym yn gweithio, y gofod ydym yn ei ddefnyddio, a’r prosiectau y gallwn eu gwneud er mwyn diogelu pobl ac ymgysylltu â hwy’n fwy creadigol. Mae’r effeithiau ar yr economi a lles pobl yn anfesuradwy ar hyn o bryd, ond </a:t>
            </a:r>
            <a:r>
              <a:rPr lang="cy" sz="1200" b="0" i="0" strike="noStrike" cap="none" spc="0" baseline="0" dirty="0" smtClean="0">
                <a:solidFill>
                  <a:srgbClr val="000000"/>
                </a:solidFill>
                <a:effectLst/>
                <a:latin typeface="Calibri"/>
                <a:ea typeface="Calibri"/>
                <a:cs typeface="Calibri"/>
              </a:rPr>
              <a:t>mae rhywfaint o </a:t>
            </a:r>
            <a:r>
              <a:rPr lang="cy" sz="1200" b="0" i="0" strike="noStrike" cap="none" spc="0" baseline="0" dirty="0">
                <a:solidFill>
                  <a:srgbClr val="000000"/>
                </a:solidFill>
                <a:effectLst/>
                <a:latin typeface="Calibri"/>
                <a:ea typeface="Calibri"/>
                <a:cs typeface="Calibri"/>
              </a:rPr>
              <a:t>sicrwydd y bydd unigolion a gwasanaethau’n newid yn barhaol o ganlyniad i’r profiadau a gafwyd yn ystod y pandemig. </a:t>
            </a:r>
          </a:p>
          <a:p>
            <a:pPr algn="just"/>
            <a:endParaRPr lang="en-GB" sz="1200" dirty="0"/>
          </a:p>
          <a:p>
            <a:pPr algn="just">
              <a:lnSpc>
                <a:spcPts val="1500"/>
              </a:lnSpc>
            </a:pPr>
            <a:r>
              <a:rPr lang="cy" sz="1200" b="0" i="0" strike="noStrike" cap="none" spc="0" baseline="0" dirty="0">
                <a:solidFill>
                  <a:srgbClr val="000000"/>
                </a:solidFill>
                <a:effectLst/>
                <a:latin typeface="Calibri"/>
                <a:ea typeface="Calibri"/>
                <a:cs typeface="Calibri"/>
              </a:rPr>
              <a:t>Nid yw’r newidiadau hyn o reidrwydd yn rhai negyddol – mae pobl wedi ennill sgiliau newydd o ran defnyddio technolegau newydd, maent yn treulio mwy o amser yn yr awyr agored, mae mwy o bwyslais ar les a gwerth y celfyddydau a threftadaeth, ac mae pobl wedi canfod ffyrdd o gysylltu â’i gilydd drwy weithgareddau diwylliannol ar-lein. Mae Canolfan Ddiwylliant Conwy, gyda’i adeilad agored a modern, cyfleusterau, rhaglenni allgymorth a gardd synhwyraidd, mewn lle da i fanteisio ar y ‘normal newydd’ hwn. </a:t>
            </a:r>
          </a:p>
          <a:p>
            <a:pPr algn="just"/>
            <a:endParaRPr lang="en-GB" sz="1200" dirty="0"/>
          </a:p>
          <a:p>
            <a:pPr algn="just">
              <a:lnSpc>
                <a:spcPts val="1500"/>
              </a:lnSpc>
            </a:pPr>
            <a:r>
              <a:rPr lang="cy" sz="1200" b="0" i="0" strike="noStrike" cap="none" spc="0" baseline="0" dirty="0">
                <a:solidFill>
                  <a:srgbClr val="000000"/>
                </a:solidFill>
                <a:effectLst/>
                <a:latin typeface="Calibri"/>
                <a:ea typeface="Calibri"/>
                <a:cs typeface="Calibri"/>
              </a:rPr>
              <a:t>Bu Canolfan Ddiwylliant Conwy yn agored am gyfnod byr yn unig cyn i bandemig Covid-19 arwain at ddeddfwriaeth gan Lywodraeth Cymru a oedd yn gofyn i wasanaethau gau ac, ar brydiau, gyfyngu ar y gwasanaethau y gallent eu cynnig. Yn y bôn, gellir ystyried y cyfnod hwnnw pan fu’r ganolfan yn agored fel cyfnod prawf, pan ddysgwyd llawer. </a:t>
            </a:r>
          </a:p>
          <a:p>
            <a:pPr algn="just">
              <a:lnSpc>
                <a:spcPts val="1500"/>
              </a:lnSpc>
            </a:pPr>
            <a:endParaRPr lang="en-GB" sz="1200" dirty="0"/>
          </a:p>
        </p:txBody>
      </p:sp>
      <p:sp>
        <p:nvSpPr>
          <p:cNvPr id="10" name="TextBox 9">
            <a:extLst>
              <a:ext uri="{FF2B5EF4-FFF2-40B4-BE49-F238E27FC236}">
                <a16:creationId xmlns:a16="http://schemas.microsoft.com/office/drawing/2014/main" id="{373FE7FD-D960-4F57-83E2-FE87C41EB0C4}"/>
              </a:ext>
            </a:extLst>
          </p:cNvPr>
          <p:cNvSpPr txBox="1"/>
          <p:nvPr/>
        </p:nvSpPr>
        <p:spPr>
          <a:xfrm>
            <a:off x="471507" y="643985"/>
            <a:ext cx="5531965" cy="461772"/>
          </a:xfrm>
          <a:prstGeom prst="rect">
            <a:avLst/>
          </a:prstGeom>
          <a:noFill/>
        </p:spPr>
        <p:txBody>
          <a:bodyPr wrap="none" rtlCol="0">
            <a:spAutoFit/>
          </a:bodyPr>
          <a:lstStyle/>
          <a:p>
            <a:r>
              <a:rPr lang="cy" sz="2400" b="1" i="0" strike="noStrike" cap="none" spc="0" baseline="0">
                <a:solidFill>
                  <a:srgbClr val="1B1E3E"/>
                </a:solidFill>
                <a:effectLst>
                  <a:outerShdw blurRad="38100" dist="38100" dir="2700000" algn="tl">
                    <a:srgbClr val="000000">
                      <a:alpha val="43137"/>
                    </a:srgbClr>
                  </a:outerShdw>
                </a:effectLst>
                <a:latin typeface="Lato Medium"/>
                <a:ea typeface="Lato Medium"/>
                <a:cs typeface="Lato Medium"/>
              </a:rPr>
              <a:t>Dyfodol Canolfan Ddiwylliant Conwy</a:t>
            </a:r>
          </a:p>
        </p:txBody>
      </p:sp>
      <p:sp>
        <p:nvSpPr>
          <p:cNvPr id="42" name="TextBox 41">
            <a:extLst>
              <a:ext uri="{FF2B5EF4-FFF2-40B4-BE49-F238E27FC236}">
                <a16:creationId xmlns:a16="http://schemas.microsoft.com/office/drawing/2014/main" id="{289ACC5E-BC7B-439B-BF55-AA3983D1A17E}"/>
              </a:ext>
            </a:extLst>
          </p:cNvPr>
          <p:cNvSpPr txBox="1"/>
          <p:nvPr/>
        </p:nvSpPr>
        <p:spPr>
          <a:xfrm>
            <a:off x="3645074" y="1220334"/>
            <a:ext cx="2723436" cy="4508927"/>
          </a:xfrm>
          <a:prstGeom prst="rect">
            <a:avLst/>
          </a:prstGeom>
          <a:noFill/>
        </p:spPr>
        <p:txBody>
          <a:bodyPr wrap="square" rtlCol="0">
            <a:spAutoFit/>
          </a:bodyPr>
          <a:lstStyle/>
          <a:p>
            <a:pPr algn="just">
              <a:lnSpc>
                <a:spcPts val="1500"/>
              </a:lnSpc>
            </a:pPr>
            <a:r>
              <a:rPr lang="cy" sz="1200" b="0" i="0" strike="noStrike" cap="none" spc="0" baseline="0" dirty="0">
                <a:solidFill>
                  <a:srgbClr val="000000"/>
                </a:solidFill>
                <a:effectLst/>
                <a:latin typeface="Calibri"/>
                <a:ea typeface="Calibri"/>
                <a:cs typeface="Calibri"/>
              </a:rPr>
              <a:t>Drwy gydol y broses werthuso, gofynnwyd i dîm rheoli a staff Canolfan Ddiwylliant Conwy feddwl am sut fydd y ganolfan yn datblygu ac yn gwella o’r effaith ar wasanaethau a gafwyd o ganlyniad i bandemig Covid-19. Rhoddwyd y cwestiwn hwn mewn cyd-destun o fewn ‘gweledigaeth ar gyfer y dyfodol’ y ganolfan a’r gwasanaethau y gall eu darparu, a sut all weithio gyda chymunedau.   </a:t>
            </a:r>
          </a:p>
          <a:p>
            <a:pPr algn="just"/>
            <a:endParaRPr lang="en-GB" sz="1200" dirty="0"/>
          </a:p>
          <a:p>
            <a:pPr algn="just">
              <a:lnSpc>
                <a:spcPts val="1500"/>
              </a:lnSpc>
            </a:pPr>
            <a:r>
              <a:rPr lang="cy" sz="1200" b="0" i="0" strike="noStrike" cap="none" spc="0" baseline="0" dirty="0">
                <a:solidFill>
                  <a:srgbClr val="000000"/>
                </a:solidFill>
                <a:effectLst/>
                <a:latin typeface="Calibri"/>
                <a:ea typeface="Calibri"/>
                <a:cs typeface="Calibri"/>
              </a:rPr>
              <a:t>Mae ymatebion y 10 aelod o’r tîm rheoli a’r staff wedi eu coladu a’u categoreiddio wedyn yn yr adran hon. Mae rhai o’r ymatebion yn cynnwys awgrymiadau am gynaliadwyedd ariannol a chynhyrchu incwm ar gyfer Canolfan Ddiwylliant </a:t>
            </a:r>
            <a:r>
              <a:rPr lang="cy" sz="1200" b="0" i="0" strike="noStrike" cap="none" spc="0" baseline="0" dirty="0" smtClean="0">
                <a:solidFill>
                  <a:srgbClr val="000000"/>
                </a:solidFill>
                <a:effectLst/>
                <a:latin typeface="Calibri"/>
                <a:ea typeface="Calibri"/>
                <a:cs typeface="Calibri"/>
              </a:rPr>
              <a:t>Conwy. </a:t>
            </a:r>
            <a:r>
              <a:rPr lang="cy" sz="1200" b="0" i="0" strike="noStrike" cap="none" spc="0" baseline="0" dirty="0">
                <a:solidFill>
                  <a:srgbClr val="000000"/>
                </a:solidFill>
                <a:effectLst/>
                <a:latin typeface="Calibri"/>
                <a:ea typeface="Calibri"/>
                <a:cs typeface="Calibri"/>
              </a:rPr>
              <a:t>Mae’r ymatebion hyn, yn ogystal â’r hyn a ddysgwyd o’r prosiect, wedi darparu gwybodaeth ar gyfer yr argymhellion a gyflwynir yn yr adroddiad hwn.   </a:t>
            </a:r>
          </a:p>
        </p:txBody>
      </p:sp>
      <p:pic>
        <p:nvPicPr>
          <p:cNvPr id="73730" name="Picture 2" descr="No photo description available.">
            <a:extLst>
              <a:ext uri="{FF2B5EF4-FFF2-40B4-BE49-F238E27FC236}">
                <a16:creationId xmlns:a16="http://schemas.microsoft.com/office/drawing/2014/main" id="{D2AF8BFD-557F-4DA5-8B9D-F06C64F4FE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45074" y="5781843"/>
            <a:ext cx="2571290" cy="34539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7936889-8769-43F1-B0DF-3942A03BB379}"/>
              </a:ext>
            </a:extLst>
          </p:cNvPr>
          <p:cNvSpPr txBox="1"/>
          <p:nvPr/>
        </p:nvSpPr>
        <p:spPr>
          <a:xfrm>
            <a:off x="0" y="9663312"/>
            <a:ext cx="6869251" cy="228600"/>
          </a:xfrm>
          <a:prstGeom prst="rect">
            <a:avLst/>
          </a:prstGeom>
          <a:solidFill>
            <a:schemeClr val="accent4">
              <a:lumMod val="50000"/>
            </a:schemeClr>
          </a:solidFill>
        </p:spPr>
        <p:txBody>
          <a:bodyPr wrap="square" rtlCol="0">
            <a:spAutoFit/>
          </a:bodyPr>
          <a:lstStyle/>
          <a:p>
            <a:pPr algn="ctr"/>
            <a:r>
              <a:rPr lang="cy" sz="900" b="0" i="0" strike="noStrike" cap="none" spc="0" baseline="0">
                <a:solidFill>
                  <a:srgbClr val="FFFFFF"/>
                </a:solidFill>
                <a:effectLst/>
                <a:latin typeface="Calibri"/>
                <a:ea typeface="Calibri"/>
                <a:cs typeface="Calibri"/>
              </a:rPr>
              <a:t>- 13 -</a:t>
            </a:r>
          </a:p>
        </p:txBody>
      </p:sp>
    </p:spTree>
    <p:extLst>
      <p:ext uri="{BB962C8B-B14F-4D97-AF65-F5344CB8AC3E}">
        <p14:creationId xmlns:p14="http://schemas.microsoft.com/office/powerpoint/2010/main" val="22238712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BAC593-B1E9-4506-B63D-6A3203647ADE}"/>
              </a:ext>
            </a:extLst>
          </p:cNvPr>
          <p:cNvSpPr/>
          <p:nvPr/>
        </p:nvSpPr>
        <p:spPr>
          <a:xfrm>
            <a:off x="-1" y="0"/>
            <a:ext cx="6869251" cy="9654316"/>
          </a:xfrm>
          <a:prstGeom prst="rect">
            <a:avLst/>
          </a:prstGeom>
          <a:solidFill>
            <a:srgbClr val="EB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9" name="TextBox 8">
            <a:extLst>
              <a:ext uri="{FF2B5EF4-FFF2-40B4-BE49-F238E27FC236}">
                <a16:creationId xmlns:a16="http://schemas.microsoft.com/office/drawing/2014/main" id="{A250C6EA-2265-476F-B913-6984EBA464FD}"/>
              </a:ext>
            </a:extLst>
          </p:cNvPr>
          <p:cNvSpPr txBox="1"/>
          <p:nvPr/>
        </p:nvSpPr>
        <p:spPr>
          <a:xfrm>
            <a:off x="460432" y="530043"/>
            <a:ext cx="2789956" cy="9133269"/>
          </a:xfrm>
          <a:prstGeom prst="rect">
            <a:avLst/>
          </a:prstGeom>
          <a:noFill/>
        </p:spPr>
        <p:txBody>
          <a:bodyPr wrap="square" rtlCol="0">
            <a:spAutoFit/>
          </a:bodyPr>
          <a:lstStyle/>
          <a:p>
            <a:pPr algn="just">
              <a:lnSpc>
                <a:spcPts val="1500"/>
              </a:lnSpc>
            </a:pPr>
            <a:r>
              <a:rPr lang="cy" sz="1200" b="1" i="0" strike="noStrike" cap="none" spc="0" baseline="0" dirty="0">
                <a:solidFill>
                  <a:srgbClr val="596A85"/>
                </a:solidFill>
                <a:effectLst/>
                <a:latin typeface="Calibri"/>
                <a:ea typeface="Calibri"/>
                <a:cs typeface="Calibri"/>
              </a:rPr>
              <a:t>Beth yw eich gweledigaeth ar gyfer dyfodol y prosiect, a beth hoffech ei weld yn digwydd er mwyn ehangu eich gwasanaethau ac ymgysylltu â chynulleidfaoedd dros y pum mlynedd nesaf?</a:t>
            </a:r>
          </a:p>
          <a:p>
            <a:pPr algn="just">
              <a:lnSpc>
                <a:spcPts val="1500"/>
              </a:lnSpc>
            </a:pPr>
            <a:endParaRPr lang="en-GB" sz="1200" dirty="0"/>
          </a:p>
          <a:p>
            <a:pPr marL="0" marR="0" lvl="0" indent="0" algn="just" defTabSz="457200" rtl="0" eaLnBrk="1" fontAlgn="auto" latinLnBrk="0" hangingPunct="1">
              <a:lnSpc>
                <a:spcPts val="1500"/>
              </a:lnSpc>
              <a:spcBef>
                <a:spcPct val="0"/>
              </a:spcBef>
              <a:spcAft>
                <a:spcPct val="0"/>
              </a:spcAft>
              <a:buClrTx/>
              <a:buSzTx/>
              <a:buFontTx/>
              <a:buNone/>
              <a:defRPr/>
            </a:pPr>
            <a:r>
              <a:rPr lang="cy" sz="1200" b="1" i="0" strike="noStrike" cap="none" spc="0" baseline="0" dirty="0">
                <a:solidFill>
                  <a:srgbClr val="000000"/>
                </a:solidFill>
                <a:effectLst/>
                <a:latin typeface="Calibri"/>
                <a:ea typeface="Calibri"/>
                <a:cs typeface="Calibri"/>
              </a:rPr>
              <a:t>Gweithio gyda chymunedau</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Gallu trefnu i grwpiau cymunedol ac ysgolion ddod i’r ganolfan yn rheolaidd.</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Ailsefydlu’r llwyddiant yn y gymuned, ar sail aml-lwyfan os oes raid er mwyn cydymffurfio â rheoliadau Covid-19.</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Cynyddu nifer yr ymweliadau i’r ganolfan pan ganiateir hynny, yn enwedig o ysgolion.</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Parhau i weithio gyda chymunedau difreintiedig.</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Defnyddio’r ardal y tu allan (yr amffitheatr) ar gyfer digwyddiadau bychain, e.e. cerddoriaeth, adrodd storïau o’r archifau.</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Byddai’n wych o beth cael croesawu ein cwsmeriaid presennol i gyd a chwsmeriaid newydd yn ôl i’r adeilad, ailddechrau amser stori’r llyfrgell, a pharhau gyda’r amser stori ar-lein.</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Ychwanegu gweithgareddau allgymorth wyneb yn wyneb fel mae cyfyngiadau Covid yn lleihau. </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Nid wyf yn credu y bydd yn broblem ailgysylltu gyda’n cynulleidfaoedd traddodiadol, ond credaf y gallwn ddychwelyd i wneud </a:t>
            </a:r>
            <a:r>
              <a:rPr lang="cy" sz="1200" b="0" i="0" strike="noStrike" cap="none" spc="0" baseline="0" dirty="0" smtClean="0">
                <a:solidFill>
                  <a:srgbClr val="000000"/>
                </a:solidFill>
                <a:effectLst/>
                <a:latin typeface="Calibri"/>
                <a:ea typeface="Calibri"/>
                <a:cs typeface="Calibri"/>
              </a:rPr>
              <a:t>gwaith </a:t>
            </a:r>
            <a:r>
              <a:rPr lang="cy" sz="1200" b="0" i="0" strike="noStrike" cap="none" spc="0" baseline="0" dirty="0">
                <a:solidFill>
                  <a:srgbClr val="000000"/>
                </a:solidFill>
                <a:effectLst/>
                <a:latin typeface="Calibri"/>
                <a:ea typeface="Calibri"/>
                <a:cs typeface="Calibri"/>
              </a:rPr>
              <a:t>allgymorth </a:t>
            </a:r>
            <a:r>
              <a:rPr lang="cy" sz="1200" dirty="0">
                <a:solidFill>
                  <a:srgbClr val="000000"/>
                </a:solidFill>
                <a:latin typeface="Calibri"/>
                <a:ea typeface="Calibri"/>
                <a:cs typeface="Calibri"/>
              </a:rPr>
              <a:t>â</a:t>
            </a:r>
            <a:r>
              <a:rPr lang="cy" sz="1200" b="0" i="0" strike="noStrike" cap="none" spc="0" baseline="0" dirty="0" smtClean="0">
                <a:solidFill>
                  <a:srgbClr val="000000"/>
                </a:solidFill>
                <a:effectLst/>
                <a:latin typeface="Calibri"/>
                <a:ea typeface="Calibri"/>
                <a:cs typeface="Calibri"/>
              </a:rPr>
              <a:t> </a:t>
            </a:r>
            <a:r>
              <a:rPr lang="cy" sz="1200" b="0" i="0" strike="noStrike" cap="none" spc="0" baseline="0" dirty="0">
                <a:solidFill>
                  <a:srgbClr val="000000"/>
                </a:solidFill>
                <a:effectLst/>
                <a:latin typeface="Calibri"/>
                <a:ea typeface="Calibri"/>
                <a:cs typeface="Calibri"/>
              </a:rPr>
              <a:t>chynulleidfaoedd anhraddodiadol, gan ddefnyddio’r syniadau a </a:t>
            </a:r>
            <a:r>
              <a:rPr lang="cy" sz="1200" b="0" i="0" strike="noStrike" cap="none" spc="0" baseline="0" dirty="0" smtClean="0">
                <a:solidFill>
                  <a:srgbClr val="000000"/>
                </a:solidFill>
                <a:effectLst/>
                <a:latin typeface="Calibri"/>
                <a:ea typeface="Calibri"/>
                <a:cs typeface="Calibri"/>
              </a:rPr>
              <a:t>weithiodd i </a:t>
            </a:r>
            <a:r>
              <a:rPr lang="cy" sz="1200" b="0" i="0" strike="noStrike" cap="none" spc="0" baseline="0" dirty="0">
                <a:solidFill>
                  <a:srgbClr val="000000"/>
                </a:solidFill>
                <a:effectLst/>
                <a:latin typeface="Calibri"/>
                <a:ea typeface="Calibri"/>
                <a:cs typeface="Calibri"/>
              </a:rPr>
              <a:t>brosiect y Ganolfan Ddiwylliant.</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smtClean="0">
                <a:solidFill>
                  <a:srgbClr val="000000"/>
                </a:solidFill>
                <a:effectLst/>
                <a:latin typeface="Calibri"/>
                <a:ea typeface="Calibri"/>
                <a:cs typeface="Calibri"/>
              </a:rPr>
              <a:t>Credaf</a:t>
            </a:r>
            <a:r>
              <a:rPr lang="cy" sz="1200" b="0" i="0" strike="noStrike" cap="none" spc="0" dirty="0" smtClean="0">
                <a:solidFill>
                  <a:srgbClr val="000000"/>
                </a:solidFill>
                <a:effectLst/>
                <a:latin typeface="Calibri"/>
                <a:ea typeface="Calibri"/>
                <a:cs typeface="Calibri"/>
              </a:rPr>
              <a:t> </a:t>
            </a:r>
            <a:r>
              <a:rPr lang="cy" sz="1200" b="0" i="0" strike="noStrike" cap="none" spc="0" baseline="0" dirty="0" smtClean="0">
                <a:solidFill>
                  <a:srgbClr val="000000"/>
                </a:solidFill>
                <a:effectLst/>
                <a:latin typeface="Calibri"/>
                <a:ea typeface="Calibri"/>
                <a:cs typeface="Calibri"/>
              </a:rPr>
              <a:t>fod </a:t>
            </a:r>
            <a:r>
              <a:rPr lang="cy" sz="1200" b="0" i="0" strike="noStrike" cap="none" spc="0" baseline="0" dirty="0">
                <a:solidFill>
                  <a:srgbClr val="000000"/>
                </a:solidFill>
                <a:effectLst/>
                <a:latin typeface="Calibri"/>
                <a:ea typeface="Calibri"/>
                <a:cs typeface="Calibri"/>
              </a:rPr>
              <a:t>pobl wedi </a:t>
            </a:r>
            <a:r>
              <a:rPr lang="cy" sz="1200" b="0" i="0" strike="noStrike" cap="none" spc="0" baseline="0" dirty="0" smtClean="0">
                <a:solidFill>
                  <a:srgbClr val="000000"/>
                </a:solidFill>
                <a:effectLst/>
                <a:latin typeface="Calibri"/>
                <a:ea typeface="Calibri"/>
                <a:cs typeface="Calibri"/>
              </a:rPr>
              <a:t>colli’r </a:t>
            </a:r>
            <a:r>
              <a:rPr lang="cy" sz="1200" b="0" i="0" strike="noStrike" cap="none" spc="0" baseline="0" dirty="0">
                <a:solidFill>
                  <a:srgbClr val="000000"/>
                </a:solidFill>
                <a:effectLst/>
                <a:latin typeface="Calibri"/>
                <a:ea typeface="Calibri"/>
                <a:cs typeface="Calibri"/>
              </a:rPr>
              <a:t>cyfle o ymgysylltu wyneb yn wyneb ar brosiectau creadigol, felly gobeithio y bydd hyd yn oed fwy o alw ar ôl </a:t>
            </a:r>
            <a:r>
              <a:rPr lang="cy" sz="1200" b="0" i="0" strike="noStrike" cap="none" spc="0" baseline="0" dirty="0" smtClean="0">
                <a:solidFill>
                  <a:srgbClr val="000000"/>
                </a:solidFill>
                <a:effectLst/>
                <a:latin typeface="Calibri"/>
                <a:ea typeface="Calibri"/>
                <a:cs typeface="Calibri"/>
              </a:rPr>
              <a:t>hyn i gyd.</a:t>
            </a:r>
            <a:endParaRPr lang="cy" sz="1200" b="0" i="0" strike="noStrike" cap="none" spc="0" baseline="0" dirty="0">
              <a:solidFill>
                <a:srgbClr val="000000"/>
              </a:solidFill>
              <a:effectLst/>
              <a:latin typeface="Calibri"/>
              <a:ea typeface="Calibri"/>
              <a:cs typeface="Calibri"/>
            </a:endParaRP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Bydd cysylltu ac ymgysylltu ag ysgolion yn </a:t>
            </a:r>
            <a:r>
              <a:rPr lang="cy" sz="1200" b="0" i="0" strike="noStrike" cap="none" spc="0" baseline="0" dirty="0" smtClean="0">
                <a:solidFill>
                  <a:srgbClr val="000000"/>
                </a:solidFill>
                <a:effectLst/>
                <a:latin typeface="Calibri"/>
                <a:ea typeface="Calibri"/>
                <a:cs typeface="Calibri"/>
              </a:rPr>
              <a:t>un o’r </a:t>
            </a:r>
            <a:r>
              <a:rPr lang="cy" sz="1200" b="0" i="0" strike="noStrike" cap="none" spc="0" baseline="0" dirty="0">
                <a:solidFill>
                  <a:srgbClr val="000000"/>
                </a:solidFill>
                <a:effectLst/>
                <a:latin typeface="Calibri"/>
                <a:ea typeface="Calibri"/>
                <a:cs typeface="Calibri"/>
              </a:rPr>
              <a:t>blaenoriaethau ymgysylltu.</a:t>
            </a:r>
          </a:p>
          <a:p>
            <a:pPr marL="171450" indent="-171450" algn="just">
              <a:lnSpc>
                <a:spcPts val="1500"/>
              </a:lnSpc>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Byddai diwrnodau â thema treftadaeth yn dda er mwyn dod â’r gymuned leol ynghyd o ran hanes lleol.</a:t>
            </a:r>
          </a:p>
        </p:txBody>
      </p:sp>
      <p:sp>
        <p:nvSpPr>
          <p:cNvPr id="42" name="TextBox 41">
            <a:extLst>
              <a:ext uri="{FF2B5EF4-FFF2-40B4-BE49-F238E27FC236}">
                <a16:creationId xmlns:a16="http://schemas.microsoft.com/office/drawing/2014/main" id="{289ACC5E-BC7B-439B-BF55-AA3983D1A17E}"/>
              </a:ext>
            </a:extLst>
          </p:cNvPr>
          <p:cNvSpPr txBox="1"/>
          <p:nvPr/>
        </p:nvSpPr>
        <p:spPr>
          <a:xfrm>
            <a:off x="3595728" y="3520285"/>
            <a:ext cx="2723436" cy="5995264"/>
          </a:xfrm>
          <a:prstGeom prst="rect">
            <a:avLst/>
          </a:prstGeom>
          <a:noFill/>
        </p:spPr>
        <p:txBody>
          <a:bodyPr wrap="square" rtlCol="0">
            <a:spAutoFit/>
          </a:bodyPr>
          <a:lstStyle/>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Mewn pum mlynedd rwy’n credu y byddai’n fuddiol i ni fod wedi agor y drysau i grwpiau cymunedol mwy amrywiol, dosbarthiadau, clybiau ac, o bosibl, </a:t>
            </a:r>
            <a:r>
              <a:rPr lang="cy" sz="1200" b="0" i="0" strike="noStrike" cap="none" spc="0" baseline="0" dirty="0" smtClean="0">
                <a:solidFill>
                  <a:srgbClr val="000000"/>
                </a:solidFill>
                <a:effectLst/>
                <a:latin typeface="Calibri"/>
                <a:ea typeface="Calibri"/>
                <a:cs typeface="Calibri"/>
              </a:rPr>
              <a:t>drafodaethau </a:t>
            </a:r>
            <a:r>
              <a:rPr lang="cy" sz="1200" b="0" i="0" strike="noStrike" cap="none" spc="0" baseline="0" dirty="0">
                <a:solidFill>
                  <a:srgbClr val="000000"/>
                </a:solidFill>
                <a:effectLst/>
                <a:latin typeface="Calibri"/>
                <a:ea typeface="Calibri"/>
                <a:cs typeface="Calibri"/>
              </a:rPr>
              <a:t>a sgyrsiau gan staff am eu harbenigedd. Efallai hefyd y gellid llenwi bylchau’n lleol, e.e. drwy fod yn fan cyfarfod ar gyfer y gymuned.</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Bydd angen i ni ddatblygu rhaglen sy’n cynorthwyo gyda chodi hyder, cyfres o brosiectau, efallai, sy’n canolbwyntio ar les, yn anffurfiol ac mewn grwpiau bychain, cyn y gallwn ailgydio yn y ddarpariaeth arferol. Credaf ein bod angen cymryd y dull hwn gyda’r staff hefyd, a fydd angen ymaddasu eto.</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Parhau â’r rhaglen weithgareddau.</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Hoffwn i ni barhau i ddatblygu rhaglenni sy’n cyfuno’r hyn sydd gennym i’w gynnig o ran y celfyddydau, diwylliant ac archifau yn brofiadau unigryw i ymwelwyr a dysgwyr, gan gyd-fynd â darpariaeth y Strategaeth Ddiwylliant newydd.</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Gobeithiaf weld ein gwasanaethau i gyd yn cael eu defnyddio mewn nifer o ffyrdd, gyda llawer o grwpiau allanol yn dod i’r ganolfan ac yn gwneud defnydd o’n cylch cerrig a’n hardaloedd llogi.</a:t>
            </a:r>
          </a:p>
        </p:txBody>
      </p:sp>
      <p:pic>
        <p:nvPicPr>
          <p:cNvPr id="75778" name="Picture 2" descr="May be an image of 2 people and people smiling">
            <a:extLst>
              <a:ext uri="{FF2B5EF4-FFF2-40B4-BE49-F238E27FC236}">
                <a16:creationId xmlns:a16="http://schemas.microsoft.com/office/drawing/2014/main" id="{1F63E10F-B8E4-41A2-9C2F-2893C2949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174" b="18639"/>
          <a:stretch>
            <a:fillRect/>
          </a:stretch>
        </p:blipFill>
        <p:spPr bwMode="auto">
          <a:xfrm>
            <a:off x="3710820" y="705788"/>
            <a:ext cx="2608344" cy="260541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A479268-787D-49CE-9D98-17CF18D184B7}"/>
              </a:ext>
            </a:extLst>
          </p:cNvPr>
          <p:cNvSpPr txBox="1"/>
          <p:nvPr/>
        </p:nvSpPr>
        <p:spPr>
          <a:xfrm>
            <a:off x="0" y="9663312"/>
            <a:ext cx="6869251" cy="228600"/>
          </a:xfrm>
          <a:prstGeom prst="rect">
            <a:avLst/>
          </a:prstGeom>
          <a:solidFill>
            <a:schemeClr val="accent4">
              <a:lumMod val="50000"/>
            </a:schemeClr>
          </a:solidFill>
        </p:spPr>
        <p:txBody>
          <a:bodyPr wrap="square" rtlCol="0">
            <a:spAutoFit/>
          </a:bodyPr>
          <a:lstStyle/>
          <a:p>
            <a:pPr algn="ctr"/>
            <a:r>
              <a:rPr lang="cy" sz="900" b="0" i="0" strike="noStrike" cap="none" spc="0" baseline="0">
                <a:solidFill>
                  <a:srgbClr val="FFFFFF"/>
                </a:solidFill>
                <a:effectLst/>
                <a:latin typeface="Calibri"/>
                <a:ea typeface="Calibri"/>
                <a:cs typeface="Calibri"/>
              </a:rPr>
              <a:t>- 14 -</a:t>
            </a:r>
          </a:p>
        </p:txBody>
      </p:sp>
    </p:spTree>
    <p:extLst>
      <p:ext uri="{BB962C8B-B14F-4D97-AF65-F5344CB8AC3E}">
        <p14:creationId xmlns:p14="http://schemas.microsoft.com/office/powerpoint/2010/main" val="219409848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11B49E-F008-4CC8-95D2-F2F4B68E7C27}"/>
              </a:ext>
            </a:extLst>
          </p:cNvPr>
          <p:cNvSpPr/>
          <p:nvPr/>
        </p:nvSpPr>
        <p:spPr>
          <a:xfrm>
            <a:off x="-1" y="0"/>
            <a:ext cx="6869251" cy="9654316"/>
          </a:xfrm>
          <a:prstGeom prst="rect">
            <a:avLst/>
          </a:prstGeom>
          <a:solidFill>
            <a:srgbClr val="EB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9" name="TextBox 8">
            <a:extLst>
              <a:ext uri="{FF2B5EF4-FFF2-40B4-BE49-F238E27FC236}">
                <a16:creationId xmlns:a16="http://schemas.microsoft.com/office/drawing/2014/main" id="{A250C6EA-2265-476F-B913-6984EBA464FD}"/>
              </a:ext>
            </a:extLst>
          </p:cNvPr>
          <p:cNvSpPr txBox="1"/>
          <p:nvPr/>
        </p:nvSpPr>
        <p:spPr>
          <a:xfrm>
            <a:off x="540292" y="279837"/>
            <a:ext cx="2789956" cy="5804764"/>
          </a:xfrm>
          <a:prstGeom prst="rect">
            <a:avLst/>
          </a:prstGeom>
          <a:noFill/>
        </p:spPr>
        <p:txBody>
          <a:bodyPr wrap="square" rtlCol="0">
            <a:spAutoFit/>
          </a:bodyPr>
          <a:lstStyle/>
          <a:p>
            <a:pPr marR="0" lvl="0" algn="just" defTabSz="457200" rtl="0" eaLnBrk="1" fontAlgn="auto" latinLnBrk="0" hangingPunct="1">
              <a:lnSpc>
                <a:spcPts val="1500"/>
              </a:lnSpc>
              <a:spcBef>
                <a:spcPct val="0"/>
              </a:spcBef>
              <a:spcAft>
                <a:spcPct val="0"/>
              </a:spcAft>
              <a:buClrTx/>
              <a:buSzTx/>
              <a:defRPr/>
            </a:pPr>
            <a:r>
              <a:rPr lang="cy" sz="1200" b="1" i="0" strike="noStrike" cap="none" spc="0" baseline="0" dirty="0">
                <a:solidFill>
                  <a:srgbClr val="000000"/>
                </a:solidFill>
                <a:effectLst/>
                <a:latin typeface="Calibri"/>
                <a:ea typeface="Calibri"/>
                <a:cs typeface="Calibri"/>
              </a:rPr>
              <a:t>Menter a chynhyrchu incwm</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Cael siop fechan.</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Yr ydym angen ffurfio partneriaethau a fydd yn dod â chyllid grant i ni ar gyfer ein gwaith allgymorth.  Er enghraifft, mae angen talu am amser staff i gynnal cyrsiau achrededig fel adnodd ychwanegol, ni ddylai ddod o amser craidd y staff.</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Fel </a:t>
            </a:r>
            <a:r>
              <a:rPr lang="cy" sz="1200" b="0" i="0" strike="noStrike" cap="none" spc="0" baseline="0" dirty="0" smtClean="0">
                <a:solidFill>
                  <a:srgbClr val="000000"/>
                </a:solidFill>
                <a:effectLst/>
                <a:latin typeface="Calibri"/>
                <a:ea typeface="Calibri"/>
                <a:cs typeface="Calibri"/>
              </a:rPr>
              <a:t>y bydd </a:t>
            </a:r>
            <a:r>
              <a:rPr lang="cy" sz="1200" b="0" i="0" strike="noStrike" cap="none" spc="0" baseline="0" dirty="0">
                <a:solidFill>
                  <a:srgbClr val="000000"/>
                </a:solidFill>
                <a:effectLst/>
                <a:latin typeface="Calibri"/>
                <a:ea typeface="Calibri"/>
                <a:cs typeface="Calibri"/>
              </a:rPr>
              <a:t>twristiaeth yn adfywio ar ôl Covid, mae gennyf rai syniadau ynglŷn â rhoi gwerth ariannol ar dwristiaeth hel achau.</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Mae’r ystafell gymunedol yn fan gwych, ac mae pobl yn eiddgar i gael cynnal cyfarfodydd a digwyddiadau bychain wyneb yn wyneb – bydd hyn yn bendant o gymorth i gynhyrchu incwm.</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Gan fod Conwy yn boblogaidd iawn gan dwristiaid, gall fod yn syniad cael loceri y gellir eu llogi ar gyfer y rhai sydd eisiau rhywle i gadw eu bagiau tra maent yn y ganolfan, ac i’w defnyddio gan rai sy’n dod i sesiynau yn yr ardal gymunedol.</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Hoffwn feddwl y byddai pobl yn eiddgar o gael dod i ddosbarthiadau meistr creadigol lle gallwn godi ffi i gymryd rhan.</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289ACC5E-BC7B-439B-BF55-AA3983D1A17E}"/>
              </a:ext>
            </a:extLst>
          </p:cNvPr>
          <p:cNvSpPr txBox="1"/>
          <p:nvPr/>
        </p:nvSpPr>
        <p:spPr>
          <a:xfrm>
            <a:off x="3651186" y="278142"/>
            <a:ext cx="2723436" cy="9694962"/>
          </a:xfrm>
          <a:prstGeom prst="rect">
            <a:avLst/>
          </a:prstGeom>
          <a:noFill/>
        </p:spPr>
        <p:txBody>
          <a:bodyPr wrap="square" rtlCol="0">
            <a:spAutoFit/>
          </a:bodyPr>
          <a:lstStyle/>
          <a:p>
            <a:pPr marL="0" marR="0" lvl="0" indent="0" algn="just" defTabSz="457200" rtl="0" eaLnBrk="1" fontAlgn="auto" latinLnBrk="0" hangingPunct="1">
              <a:lnSpc>
                <a:spcPts val="1500"/>
              </a:lnSpc>
              <a:spcBef>
                <a:spcPct val="0"/>
              </a:spcBef>
              <a:spcAft>
                <a:spcPct val="0"/>
              </a:spcAft>
              <a:buClrTx/>
              <a:buSzTx/>
              <a:buFontTx/>
              <a:buNone/>
              <a:defRPr/>
            </a:pPr>
            <a:r>
              <a:rPr lang="cy" sz="1200" b="1" i="0" strike="noStrike" cap="none" spc="0" baseline="0" dirty="0">
                <a:solidFill>
                  <a:srgbClr val="000000"/>
                </a:solidFill>
                <a:effectLst/>
                <a:latin typeface="Calibri"/>
                <a:ea typeface="Calibri"/>
                <a:cs typeface="Calibri"/>
              </a:rPr>
              <a:t>Marchnata</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Rydym angen dweud wrth bobl beth sy’n digwydd yn y ganolfan drwy hyrwyddo’n weithredol yn y ganolfan, e.e. sgriniau digidol ar gyfer pobl sy’n pasio’r adeilad, yn ogystal â chlipiau fideo ac ati sydd ar gael ar-lein, cael cyfle i gyfarfod y staff, gweld staff yn agor bocsys ar yr islawr, neu ba beth bynnag sydd o ddiddordeb.</a:t>
            </a:r>
          </a:p>
          <a:p>
            <a:pPr marR="0" lvl="0" algn="just" defTabSz="457200" rtl="0" eaLnBrk="1" fontAlgn="auto" latinLnBrk="0" hangingPunct="1">
              <a:lnSpc>
                <a:spcPct val="100000"/>
              </a:lnSpc>
              <a:spcBef>
                <a:spcPct val="0"/>
              </a:spcBef>
              <a:spcAft>
                <a:spcPct val="0"/>
              </a:spcAft>
              <a:buClrTx/>
              <a:buSzTx/>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ts val="1500"/>
              </a:lnSpc>
              <a:spcBef>
                <a:spcPct val="0"/>
              </a:spcBef>
              <a:spcAft>
                <a:spcPct val="0"/>
              </a:spcAft>
              <a:buClrTx/>
              <a:buSzTx/>
              <a:buFontTx/>
              <a:buNone/>
              <a:defRPr/>
            </a:pPr>
            <a:r>
              <a:rPr lang="cy" sz="1200" b="1" i="0" strike="noStrike" cap="none" spc="0" baseline="0" dirty="0">
                <a:solidFill>
                  <a:srgbClr val="000000"/>
                </a:solidFill>
                <a:effectLst/>
                <a:latin typeface="Calibri"/>
                <a:ea typeface="Calibri"/>
                <a:cs typeface="Calibri"/>
              </a:rPr>
              <a:t>Mynediad</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Yn y byrdymor, y flaenoriaeth, o safbwynt y Gwasanaeth Archifau yn bennaf, yw agor ar gyfer ymwelwyr gael dod i’r ganolfan, ac yna cynyddu oriau agor fel mae’r </a:t>
            </a:r>
            <a:r>
              <a:rPr lang="cy" sz="1200" b="0" i="0" strike="noStrike" cap="none" spc="0" baseline="0" dirty="0" smtClean="0">
                <a:solidFill>
                  <a:srgbClr val="000000"/>
                </a:solidFill>
                <a:effectLst/>
                <a:latin typeface="Calibri"/>
                <a:ea typeface="Calibri"/>
                <a:cs typeface="Calibri"/>
              </a:rPr>
              <a:t>cyfyngiadau’n </a:t>
            </a:r>
            <a:r>
              <a:rPr lang="cy" sz="1200" b="0" i="0" strike="noStrike" cap="none" spc="0" baseline="0" dirty="0">
                <a:solidFill>
                  <a:srgbClr val="000000"/>
                </a:solidFill>
                <a:effectLst/>
                <a:latin typeface="Calibri"/>
                <a:ea typeface="Calibri"/>
                <a:cs typeface="Calibri"/>
              </a:rPr>
              <a:t>caniatáu i staff ychwanegol / ymwelwyr gael bod ar y safle.</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ts val="1500"/>
              </a:lnSpc>
              <a:spcBef>
                <a:spcPct val="0"/>
              </a:spcBef>
              <a:spcAft>
                <a:spcPct val="0"/>
              </a:spcAft>
              <a:buClrTx/>
              <a:buSzTx/>
              <a:buFontTx/>
              <a:buNone/>
              <a:defRPr/>
            </a:pPr>
            <a:endParaRPr lang="en-GB" sz="1200" b="1" dirty="0">
              <a:solidFill>
                <a:prstClr val="black"/>
              </a:solidFill>
              <a:latin typeface="Calibri" panose="020F0502020204030204"/>
            </a:endParaRPr>
          </a:p>
          <a:p>
            <a:pPr marL="0" marR="0" lvl="0" indent="0" algn="just" defTabSz="457200" rtl="0" eaLnBrk="1" fontAlgn="auto" latinLnBrk="0" hangingPunct="1">
              <a:lnSpc>
                <a:spcPts val="1500"/>
              </a:lnSpc>
              <a:spcBef>
                <a:spcPct val="0"/>
              </a:spcBef>
              <a:spcAft>
                <a:spcPct val="0"/>
              </a:spcAft>
              <a:buClrTx/>
              <a:buSzTx/>
              <a:buFontTx/>
              <a:buNone/>
              <a:defRPr/>
            </a:pPr>
            <a:r>
              <a:rPr lang="cy" sz="1200" b="1" i="0" strike="noStrike" cap="none" spc="0" baseline="0" dirty="0">
                <a:solidFill>
                  <a:srgbClr val="000000"/>
                </a:solidFill>
                <a:effectLst/>
                <a:latin typeface="Calibri"/>
                <a:ea typeface="Calibri"/>
                <a:cs typeface="Calibri"/>
              </a:rPr>
              <a:t>Ymgysylltu digidol</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Rydym angen buddsoddi mwy o amser yn ochr ddigidol ein gwaith, sydd eisoes yn digwydd gyda’n porthol / gwefan newydd. </a:t>
            </a:r>
          </a:p>
          <a:p>
            <a:pPr marL="171450" lvl="0" indent="-171450" algn="just">
              <a:lnSpc>
                <a:spcPts val="1500"/>
              </a:lnSpc>
              <a:spcBef>
                <a:spcPct val="0"/>
              </a:spcBef>
              <a:spcAft>
                <a:spcPct val="0"/>
              </a:spcAft>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Byddwn yn gweithio i gynllun </a:t>
            </a:r>
            <a:r>
              <a:rPr lang="cy" sz="1200" b="0" i="0" strike="noStrike" cap="none" spc="0" baseline="0" dirty="0" smtClean="0">
                <a:solidFill>
                  <a:srgbClr val="000000"/>
                </a:solidFill>
                <a:effectLst/>
                <a:latin typeface="Calibri"/>
                <a:ea typeface="Calibri"/>
                <a:cs typeface="Calibri"/>
              </a:rPr>
              <a:t>marchnata </a:t>
            </a:r>
            <a:r>
              <a:rPr lang="cy" sz="1200" dirty="0">
                <a:solidFill>
                  <a:srgbClr val="000000"/>
                </a:solidFill>
                <a:cs typeface="Calibri"/>
              </a:rPr>
              <a:t>newydd ar gyfer y Ganolfan </a:t>
            </a:r>
            <a:r>
              <a:rPr lang="cy" sz="1200" dirty="0" smtClean="0">
                <a:solidFill>
                  <a:srgbClr val="000000"/>
                </a:solidFill>
                <a:cs typeface="Calibri"/>
              </a:rPr>
              <a:t>Ddiwylliant, a fydd yn </a:t>
            </a:r>
            <a:r>
              <a:rPr lang="cy" sz="1200" b="0" i="0" strike="noStrike" cap="none" spc="0" baseline="0" dirty="0">
                <a:solidFill>
                  <a:srgbClr val="000000"/>
                </a:solidFill>
                <a:effectLst/>
                <a:latin typeface="Calibri"/>
                <a:ea typeface="Calibri"/>
                <a:cs typeface="Calibri"/>
              </a:rPr>
              <a:t>canolbwyntio ar gyfryngau </a:t>
            </a:r>
            <a:r>
              <a:rPr lang="cy" sz="1200" b="0" i="0" strike="noStrike" cap="none" spc="0" baseline="0" dirty="0" smtClean="0">
                <a:solidFill>
                  <a:srgbClr val="000000"/>
                </a:solidFill>
                <a:effectLst/>
                <a:latin typeface="Calibri"/>
                <a:ea typeface="Calibri"/>
                <a:cs typeface="Calibri"/>
              </a:rPr>
              <a:t>digidol.</a:t>
            </a:r>
            <a:endParaRPr lang="cy" sz="1200" b="0" i="0" strike="noStrike" cap="none" spc="0" baseline="0" dirty="0">
              <a:solidFill>
                <a:srgbClr val="000000"/>
              </a:solidFill>
              <a:effectLst/>
              <a:latin typeface="Calibri"/>
              <a:ea typeface="Calibri"/>
              <a:cs typeface="Calibri"/>
            </a:endParaRP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Cynyddu ein cynulleidfaoedd digidol.</a:t>
            </a:r>
          </a:p>
          <a:p>
            <a:pPr marL="0" marR="0" lvl="0" indent="0" algn="just" defTabSz="4572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ts val="1500"/>
              </a:lnSpc>
              <a:spcBef>
                <a:spcPct val="0"/>
              </a:spcBef>
              <a:spcAft>
                <a:spcPct val="0"/>
              </a:spcAft>
              <a:buClrTx/>
              <a:buSzTx/>
              <a:buFontTx/>
              <a:buNone/>
              <a:defRPr/>
            </a:pPr>
            <a:r>
              <a:rPr lang="cy" sz="1200" b="1" i="0" strike="noStrike" cap="none" spc="0" baseline="0" dirty="0">
                <a:solidFill>
                  <a:srgbClr val="000000"/>
                </a:solidFill>
                <a:effectLst/>
                <a:latin typeface="Calibri"/>
                <a:ea typeface="Calibri"/>
                <a:cs typeface="Calibri"/>
              </a:rPr>
              <a:t>Arweinyddiaeth ddiwylliannol</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a:solidFill>
                  <a:srgbClr val="000000"/>
                </a:solidFill>
                <a:effectLst/>
                <a:latin typeface="Calibri"/>
                <a:ea typeface="Calibri"/>
                <a:cs typeface="Calibri"/>
              </a:rPr>
              <a:t>Rwyf eisiau i’r ganolfan gael lle blaenllaw yn ein gwaith rhaglennu diwylliannol arloesol, a fydd yn cyrraedd y rheiny sydd leiaf tebygol o gymryd rhan mewn gweithgareddau diwylliannol.</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dirty="0" smtClean="0">
                <a:solidFill>
                  <a:srgbClr val="000000"/>
                </a:solidFill>
                <a:effectLst/>
                <a:latin typeface="Calibri"/>
                <a:ea typeface="Calibri"/>
                <a:cs typeface="Calibri"/>
              </a:rPr>
              <a:t>Rwyf </a:t>
            </a:r>
            <a:r>
              <a:rPr lang="cy" sz="1200" b="0" i="0" strike="noStrike" cap="none" spc="0" baseline="0" dirty="0">
                <a:solidFill>
                  <a:srgbClr val="000000"/>
                </a:solidFill>
                <a:effectLst/>
                <a:latin typeface="Calibri"/>
                <a:ea typeface="Calibri"/>
                <a:cs typeface="Calibri"/>
              </a:rPr>
              <a:t>eisiau datblygu ein rôl ymhellach, gyda phartneriaid, fel lle i greu llysgenhadon diwylliannol, a fydd o gymorth yn y gwaith o adfywio ac adnewyddu drwy ddiwylliant ar ôl Covid.</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lnSpc>
                <a:spcPts val="1500"/>
              </a:lnSpc>
            </a:pPr>
            <a:endParaRPr lang="en-GB" sz="1200" dirty="0"/>
          </a:p>
          <a:p>
            <a:pPr algn="just">
              <a:lnSpc>
                <a:spcPts val="1500"/>
              </a:lnSpc>
            </a:pPr>
            <a:r>
              <a:rPr lang="cy" sz="1200" b="1" i="0" strike="noStrike" cap="none" spc="0" baseline="0" dirty="0">
                <a:solidFill>
                  <a:srgbClr val="000000"/>
                </a:solidFill>
                <a:effectLst/>
                <a:latin typeface="Calibri"/>
                <a:ea typeface="Calibri"/>
                <a:cs typeface="Calibri"/>
              </a:rPr>
              <a:t>Capasiti staffio</a:t>
            </a:r>
          </a:p>
          <a:p>
            <a:pPr marL="171450" indent="-171450" algn="just">
              <a:lnSpc>
                <a:spcPts val="1500"/>
              </a:lnSpc>
              <a:buFont typeface="Arial" panose="020B0604020202020204" pitchFamily="34" charset="0"/>
              <a:buChar char="•"/>
            </a:pPr>
            <a:r>
              <a:rPr lang="cy" sz="1200" b="0" i="0" strike="noStrike" cap="none" spc="0" baseline="0" dirty="0">
                <a:solidFill>
                  <a:srgbClr val="000000"/>
                </a:solidFill>
                <a:effectLst/>
                <a:latin typeface="Calibri"/>
                <a:ea typeface="Calibri"/>
                <a:cs typeface="Calibri"/>
              </a:rPr>
              <a:t>Credaf nad canfod cynulleidfaoedd sydd eisiau ymgysylltu â ni fydd y broblem, ond diffyg staff.</a:t>
            </a:r>
          </a:p>
          <a:p>
            <a:pPr algn="just">
              <a:lnSpc>
                <a:spcPts val="1500"/>
              </a:lnSpc>
            </a:pPr>
            <a:endParaRPr lang="en-GB" sz="1200" dirty="0"/>
          </a:p>
        </p:txBody>
      </p:sp>
      <p:pic>
        <p:nvPicPr>
          <p:cNvPr id="74754" name="Picture 2" descr="May be an image of 2 people and people smiling">
            <a:extLst>
              <a:ext uri="{FF2B5EF4-FFF2-40B4-BE49-F238E27FC236}">
                <a16:creationId xmlns:a16="http://schemas.microsoft.com/office/drawing/2014/main" id="{5529EAAD-AE34-4752-A2D7-3FD985187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910"/>
          <a:stretch>
            <a:fillRect/>
          </a:stretch>
        </p:blipFill>
        <p:spPr bwMode="auto">
          <a:xfrm>
            <a:off x="713983" y="6325644"/>
            <a:ext cx="2442575" cy="29825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3A416A-7D2E-4F11-AABB-E963EED7DCEC}"/>
              </a:ext>
            </a:extLst>
          </p:cNvPr>
          <p:cNvSpPr txBox="1"/>
          <p:nvPr/>
        </p:nvSpPr>
        <p:spPr>
          <a:xfrm>
            <a:off x="0" y="9663312"/>
            <a:ext cx="6869251" cy="228600"/>
          </a:xfrm>
          <a:prstGeom prst="rect">
            <a:avLst/>
          </a:prstGeom>
          <a:solidFill>
            <a:schemeClr val="accent4">
              <a:lumMod val="50000"/>
            </a:schemeClr>
          </a:solidFill>
        </p:spPr>
        <p:txBody>
          <a:bodyPr wrap="square" rtlCol="0">
            <a:spAutoFit/>
          </a:bodyPr>
          <a:lstStyle/>
          <a:p>
            <a:pPr algn="ctr"/>
            <a:r>
              <a:rPr lang="cy" sz="900" b="0" i="0" strike="noStrike" cap="none" spc="0" baseline="0">
                <a:solidFill>
                  <a:srgbClr val="FFFFFF"/>
                </a:solidFill>
                <a:effectLst/>
                <a:latin typeface="Calibri"/>
                <a:ea typeface="Calibri"/>
                <a:cs typeface="Calibri"/>
              </a:rPr>
              <a:t>- 15 -</a:t>
            </a:r>
          </a:p>
        </p:txBody>
      </p:sp>
    </p:spTree>
    <p:extLst>
      <p:ext uri="{BB962C8B-B14F-4D97-AF65-F5344CB8AC3E}">
        <p14:creationId xmlns:p14="http://schemas.microsoft.com/office/powerpoint/2010/main" val="37803234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BA5A484-8A6D-47A6-9CD8-F7B9100CE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857" r="30857"/>
          <a:stretch>
            <a:fillRect/>
          </a:stretch>
        </p:blipFill>
        <p:spPr bwMode="auto">
          <a:xfrm>
            <a:off x="-1" y="-5412"/>
            <a:ext cx="6858001" cy="99114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943F077-2673-42A6-8344-B67CB4D2BD8F}"/>
              </a:ext>
            </a:extLst>
          </p:cNvPr>
          <p:cNvSpPr txBox="1"/>
          <p:nvPr/>
        </p:nvSpPr>
        <p:spPr>
          <a:xfrm>
            <a:off x="2718150" y="3468488"/>
            <a:ext cx="3591831" cy="1815882"/>
          </a:xfrm>
          <a:prstGeom prst="rect">
            <a:avLst/>
          </a:prstGeom>
          <a:noFill/>
        </p:spPr>
        <p:txBody>
          <a:bodyPr wrap="square" rtlCol="0">
            <a:spAutoFit/>
          </a:bodyPr>
          <a:lstStyle/>
          <a:p>
            <a:r>
              <a:rPr lang="cy" sz="1400" b="1" i="0" strike="noStrike" cap="none" spc="0" baseline="0" dirty="0">
                <a:solidFill>
                  <a:srgbClr val="FFFFFF"/>
                </a:solidFill>
                <a:effectLst/>
                <a:latin typeface="Bradley Hand ITC"/>
                <a:ea typeface="Bradley Hand ITC"/>
                <a:cs typeface="Bradley Hand ITC"/>
              </a:rPr>
              <a:t>“Diolch – mae wedi bod yn destun balchder mawr i mi gael bod yn rhan o’r prosiect hwn. Mae agor cyfleuster newydd ar gyfer llyfrgell gyhoeddus yn ddigwyddiad prin yng ngyrfa rhywun. Gallwn ni a thrigolion Conwy a thu hwnt ymfalchïo yng Nghonwy a’r tîm o staff </a:t>
            </a:r>
            <a:r>
              <a:rPr lang="cy" sz="1400" b="1" i="0" strike="noStrike" cap="none" spc="0" baseline="0" dirty="0" smtClean="0">
                <a:solidFill>
                  <a:srgbClr val="FFFFFF"/>
                </a:solidFill>
                <a:effectLst/>
                <a:latin typeface="Bradley Hand ITC"/>
                <a:ea typeface="Bradley Hand ITC"/>
                <a:cs typeface="Bradley Hand ITC"/>
              </a:rPr>
              <a:t>sydd</a:t>
            </a:r>
            <a:r>
              <a:rPr lang="cy" sz="1400" b="1" i="0" strike="noStrike" cap="none" spc="0" dirty="0" smtClean="0">
                <a:solidFill>
                  <a:srgbClr val="FFFFFF"/>
                </a:solidFill>
                <a:effectLst/>
                <a:latin typeface="Bradley Hand ITC"/>
                <a:ea typeface="Bradley Hand ITC"/>
                <a:cs typeface="Bradley Hand ITC"/>
              </a:rPr>
              <a:t> wedi </a:t>
            </a:r>
            <a:r>
              <a:rPr lang="cy" sz="1400" b="1" i="0" strike="noStrike" cap="none" spc="0" baseline="0" dirty="0" smtClean="0">
                <a:solidFill>
                  <a:srgbClr val="FFFFFF"/>
                </a:solidFill>
                <a:effectLst/>
                <a:latin typeface="Bradley Hand ITC"/>
                <a:ea typeface="Bradley Hand ITC"/>
                <a:cs typeface="Bradley Hand ITC"/>
              </a:rPr>
              <a:t>cyflawni’r </a:t>
            </a:r>
            <a:r>
              <a:rPr lang="cy" sz="1400" b="1" i="0" strike="noStrike" cap="none" spc="0" baseline="0" dirty="0">
                <a:solidFill>
                  <a:srgbClr val="FFFFFF"/>
                </a:solidFill>
                <a:effectLst/>
                <a:latin typeface="Bradley Hand ITC"/>
                <a:ea typeface="Bradley Hand ITC"/>
                <a:cs typeface="Bradley Hand ITC"/>
              </a:rPr>
              <a:t>prosiect hwn.”</a:t>
            </a:r>
          </a:p>
        </p:txBody>
      </p:sp>
      <p:sp>
        <p:nvSpPr>
          <p:cNvPr id="4" name="TextBox 3">
            <a:extLst>
              <a:ext uri="{FF2B5EF4-FFF2-40B4-BE49-F238E27FC236}">
                <a16:creationId xmlns:a16="http://schemas.microsoft.com/office/drawing/2014/main" id="{B209DC2C-C9CA-4FD0-8E19-A9A71BA4E87F}"/>
              </a:ext>
            </a:extLst>
          </p:cNvPr>
          <p:cNvSpPr txBox="1"/>
          <p:nvPr/>
        </p:nvSpPr>
        <p:spPr>
          <a:xfrm>
            <a:off x="2718149" y="741976"/>
            <a:ext cx="3591832" cy="518160"/>
          </a:xfrm>
          <a:prstGeom prst="rect">
            <a:avLst/>
          </a:prstGeom>
          <a:noFill/>
        </p:spPr>
        <p:txBody>
          <a:bodyPr wrap="square" rtlCol="0">
            <a:spAutoFit/>
          </a:bodyPr>
          <a:lstStyle/>
          <a:p>
            <a:r>
              <a:rPr lang="cy" sz="1400" b="1" i="0" strike="noStrike" cap="none" spc="0" baseline="0" dirty="0">
                <a:solidFill>
                  <a:srgbClr val="FFFFFF"/>
                </a:solidFill>
                <a:effectLst/>
                <a:latin typeface="Bradley Hand ITC"/>
                <a:ea typeface="Bradley Hand ITC"/>
                <a:cs typeface="Bradley Hand ITC"/>
              </a:rPr>
              <a:t>“Mae hwn wedi bod yn brosiect tîm go iawn, ac mae angen rhoi clod am hynny.”</a:t>
            </a:r>
          </a:p>
        </p:txBody>
      </p:sp>
      <p:sp>
        <p:nvSpPr>
          <p:cNvPr id="5" name="TextBox 4">
            <a:extLst>
              <a:ext uri="{FF2B5EF4-FFF2-40B4-BE49-F238E27FC236}">
                <a16:creationId xmlns:a16="http://schemas.microsoft.com/office/drawing/2014/main" id="{B3373240-4440-495A-A558-09D62A04B54D}"/>
              </a:ext>
            </a:extLst>
          </p:cNvPr>
          <p:cNvSpPr txBox="1"/>
          <p:nvPr/>
        </p:nvSpPr>
        <p:spPr>
          <a:xfrm>
            <a:off x="2718149" y="1360113"/>
            <a:ext cx="3591832" cy="731520"/>
          </a:xfrm>
          <a:prstGeom prst="rect">
            <a:avLst/>
          </a:prstGeom>
          <a:noFill/>
        </p:spPr>
        <p:txBody>
          <a:bodyPr wrap="square" rtlCol="0">
            <a:spAutoFit/>
          </a:bodyPr>
          <a:lstStyle/>
          <a:p>
            <a:r>
              <a:rPr lang="cy" sz="1400" b="1" i="0" strike="noStrike" cap="none" spc="0" baseline="0" dirty="0">
                <a:solidFill>
                  <a:srgbClr val="FFFFFF"/>
                </a:solidFill>
                <a:effectLst/>
                <a:latin typeface="Bradley Hand ITC"/>
                <a:ea typeface="Bradley Hand ITC"/>
                <a:cs typeface="Bradley Hand ITC"/>
              </a:rPr>
              <a:t>“Mae wedi bod yn bleser cael ymwneud â’r prosiect hwn, ac ni allaf gredu ei fod bron â gorffen!”</a:t>
            </a:r>
          </a:p>
        </p:txBody>
      </p:sp>
      <p:sp>
        <p:nvSpPr>
          <p:cNvPr id="6" name="TextBox 5">
            <a:extLst>
              <a:ext uri="{FF2B5EF4-FFF2-40B4-BE49-F238E27FC236}">
                <a16:creationId xmlns:a16="http://schemas.microsoft.com/office/drawing/2014/main" id="{0EA4C4AD-F349-4A89-878B-EBE97FAAB22D}"/>
              </a:ext>
            </a:extLst>
          </p:cNvPr>
          <p:cNvSpPr txBox="1"/>
          <p:nvPr/>
        </p:nvSpPr>
        <p:spPr>
          <a:xfrm>
            <a:off x="2718150" y="2091633"/>
            <a:ext cx="3591831" cy="1371600"/>
          </a:xfrm>
          <a:prstGeom prst="rect">
            <a:avLst/>
          </a:prstGeom>
          <a:noFill/>
        </p:spPr>
        <p:txBody>
          <a:bodyPr wrap="square" rtlCol="0">
            <a:spAutoFit/>
          </a:bodyPr>
          <a:lstStyle/>
          <a:p>
            <a:r>
              <a:rPr lang="cy" sz="1400" b="1" i="0" strike="noStrike" cap="none" spc="0" baseline="0" dirty="0">
                <a:solidFill>
                  <a:srgbClr val="FFFFFF"/>
                </a:solidFill>
                <a:effectLst/>
                <a:latin typeface="Bradley Hand ITC"/>
                <a:ea typeface="Bradley Hand ITC"/>
                <a:cs typeface="Bradley Hand ITC"/>
              </a:rPr>
              <a:t>“Gweithiodd y staff yn galed er mwyn dod â’r weledigaeth ynghyd, ac mae wedi dod â staff o wahanol adrannau at ei gilydd i ddod yn gydweithwyr </a:t>
            </a:r>
            <a:r>
              <a:rPr lang="cy" sz="1400" b="1" i="0" strike="noStrike" cap="none" spc="0" baseline="0" dirty="0" smtClean="0">
                <a:solidFill>
                  <a:srgbClr val="FFFFFF"/>
                </a:solidFill>
                <a:effectLst/>
                <a:latin typeface="Bradley Hand ITC"/>
                <a:ea typeface="Bradley Hand ITC"/>
                <a:cs typeface="Bradley Hand ITC"/>
              </a:rPr>
              <a:t>agos, </a:t>
            </a:r>
            <a:r>
              <a:rPr lang="cy" sz="1400" b="1" i="0" strike="noStrike" cap="none" spc="0" baseline="0" dirty="0">
                <a:solidFill>
                  <a:srgbClr val="FFFFFF"/>
                </a:solidFill>
                <a:effectLst/>
                <a:latin typeface="Bradley Hand ITC"/>
                <a:ea typeface="Bradley Hand ITC"/>
                <a:cs typeface="Bradley Hand ITC"/>
              </a:rPr>
              <a:t>ac yn ffrindiau hefyd, sy’n gwneud yr adeilad yn lle hyfryd i weithio.”</a:t>
            </a:r>
          </a:p>
        </p:txBody>
      </p:sp>
    </p:spTree>
    <p:extLst>
      <p:ext uri="{BB962C8B-B14F-4D97-AF65-F5344CB8AC3E}">
        <p14:creationId xmlns:p14="http://schemas.microsoft.com/office/powerpoint/2010/main" val="7879149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BA213673-DE8D-4E4E-B838-F044598AA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157" r="27157"/>
          <a:stretch>
            <a:fillRect/>
          </a:stretch>
        </p:blipFill>
        <p:spPr bwMode="auto">
          <a:xfrm>
            <a:off x="0" y="-99165"/>
            <a:ext cx="6858000" cy="100051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46D07EB-4C32-475C-967E-7FE8E93BCCA4}"/>
              </a:ext>
            </a:extLst>
          </p:cNvPr>
          <p:cNvSpPr/>
          <p:nvPr/>
        </p:nvSpPr>
        <p:spPr>
          <a:xfrm>
            <a:off x="0" y="6876789"/>
            <a:ext cx="6869251" cy="7494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5" name="Title 1">
            <a:extLst>
              <a:ext uri="{FF2B5EF4-FFF2-40B4-BE49-F238E27FC236}">
                <a16:creationId xmlns:a16="http://schemas.microsoft.com/office/drawing/2014/main" id="{4597DF2C-5605-4AA3-AEE6-EFA909DF7C19}"/>
              </a:ext>
            </a:extLst>
          </p:cNvPr>
          <p:cNvSpPr txBox="1"/>
          <p:nvPr/>
        </p:nvSpPr>
        <p:spPr>
          <a:xfrm>
            <a:off x="1366554" y="7004550"/>
            <a:ext cx="4946563" cy="493956"/>
          </a:xfrm>
          <a:prstGeom prst="rect">
            <a:avLst/>
          </a:prstGeom>
          <a:ln>
            <a:no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cy" sz="2800" b="1" i="0" strike="noStrike" cap="none" spc="300" baseline="0">
                <a:ln w="9525" cap="flat" cmpd="sng">
                  <a:solidFill>
                    <a:srgbClr val="FFFFFF"/>
                  </a:solidFill>
                  <a:prstDash val="solid"/>
                  <a:round/>
                </a:ln>
                <a:solidFill>
                  <a:srgbClr val="FFFFFF"/>
                </a:solidFill>
                <a:effectLst/>
                <a:latin typeface="Lato Medium"/>
                <a:ea typeface="Lato Medium"/>
                <a:cs typeface="Lato Medium"/>
              </a:rPr>
              <a:t>deilliannau</a:t>
            </a:r>
          </a:p>
        </p:txBody>
      </p:sp>
    </p:spTree>
    <p:extLst>
      <p:ext uri="{BB962C8B-B14F-4D97-AF65-F5344CB8AC3E}">
        <p14:creationId xmlns:p14="http://schemas.microsoft.com/office/powerpoint/2010/main" val="17661637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DB9B017-0920-4F55-84F5-FBD9E0EA45C2}"/>
              </a:ext>
            </a:extLst>
          </p:cNvPr>
          <p:cNvSpPr/>
          <p:nvPr/>
        </p:nvSpPr>
        <p:spPr>
          <a:xfrm rot="5400000">
            <a:off x="-1280937" y="1498836"/>
            <a:ext cx="9431121" cy="6869252"/>
          </a:xfrm>
          <a:prstGeom prst="rect">
            <a:avLst/>
          </a:prstGeom>
          <a:solidFill>
            <a:srgbClr val="BEB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pic>
        <p:nvPicPr>
          <p:cNvPr id="47" name="Picture 14" descr="Image result for person symbol">
            <a:extLst>
              <a:ext uri="{FF2B5EF4-FFF2-40B4-BE49-F238E27FC236}">
                <a16:creationId xmlns:a16="http://schemas.microsoft.com/office/drawing/2014/main" id="{3A1F2A4B-77D6-4C52-AC17-2BA1A7F1CAA6}"/>
              </a:ext>
            </a:extLst>
          </p:cNvPr>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16150" t="21224" r="17765" b="27707"/>
          <a:stretch>
            <a:fillRect/>
          </a:stretch>
        </p:blipFill>
        <p:spPr bwMode="auto">
          <a:xfrm rot="770798">
            <a:off x="5448956" y="6719713"/>
            <a:ext cx="793450" cy="6622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5FACCC-053F-4361-96C6-CF8AEACA0DEA}"/>
              </a:ext>
            </a:extLst>
          </p:cNvPr>
          <p:cNvSpPr txBox="1"/>
          <p:nvPr/>
        </p:nvSpPr>
        <p:spPr>
          <a:xfrm>
            <a:off x="0" y="9650786"/>
            <a:ext cx="6869251" cy="228600"/>
          </a:xfrm>
          <a:prstGeom prst="rect">
            <a:avLst/>
          </a:prstGeom>
          <a:solidFill>
            <a:schemeClr val="accent4">
              <a:lumMod val="50000"/>
            </a:schemeClr>
          </a:solidFill>
          <a:ln>
            <a:solidFill>
              <a:schemeClr val="accent4">
                <a:lumMod val="50000"/>
              </a:schemeClr>
            </a:solidFill>
          </a:ln>
        </p:spPr>
        <p:txBody>
          <a:bodyPr wrap="square" rtlCol="0">
            <a:spAutoFit/>
          </a:bodyPr>
          <a:lstStyle/>
          <a:p>
            <a:pPr algn="ctr"/>
            <a:r>
              <a:rPr lang="cy" sz="900" b="0" i="0" strike="noStrike" cap="none" spc="0" baseline="0">
                <a:solidFill>
                  <a:srgbClr val="FFFFFF"/>
                </a:solidFill>
                <a:effectLst/>
                <a:latin typeface="Calibri"/>
                <a:ea typeface="Calibri"/>
                <a:cs typeface="Calibri"/>
              </a:rPr>
              <a:t>- 3 -</a:t>
            </a:r>
          </a:p>
        </p:txBody>
      </p:sp>
      <p:sp>
        <p:nvSpPr>
          <p:cNvPr id="32" name="TextBox 31">
            <a:extLst>
              <a:ext uri="{FF2B5EF4-FFF2-40B4-BE49-F238E27FC236}">
                <a16:creationId xmlns:a16="http://schemas.microsoft.com/office/drawing/2014/main" id="{C88C5974-A346-4129-884B-194852F3AC9D}"/>
              </a:ext>
            </a:extLst>
          </p:cNvPr>
          <p:cNvSpPr txBox="1"/>
          <p:nvPr/>
        </p:nvSpPr>
        <p:spPr>
          <a:xfrm>
            <a:off x="1312908" y="1540561"/>
            <a:ext cx="4421141" cy="923330"/>
          </a:xfrm>
          <a:prstGeom prst="rect">
            <a:avLst/>
          </a:prstGeom>
          <a:noFill/>
        </p:spPr>
        <p:txBody>
          <a:bodyPr wrap="square" rtlCol="0">
            <a:spAutoFit/>
          </a:bodyPr>
          <a:lstStyle/>
          <a:p>
            <a:r>
              <a:rPr lang="cy" sz="1800" b="1" i="0" strike="noStrike" cap="none" spc="600" baseline="0" dirty="0">
                <a:solidFill>
                  <a:srgbClr val="3B4759"/>
                </a:solidFill>
                <a:effectLst>
                  <a:outerShdw blurRad="38100" dist="38100" dir="2700000" algn="tl">
                    <a:srgbClr val="000000">
                      <a:alpha val="43137"/>
                    </a:srgbClr>
                  </a:outerShdw>
                </a:effectLst>
                <a:latin typeface="Lato Medium"/>
                <a:ea typeface="Lato Medium"/>
                <a:cs typeface="Lato Medium"/>
              </a:rPr>
              <a:t>DEILLIANNAU I </a:t>
            </a:r>
            <a:r>
              <a:rPr lang="cy" sz="3600" b="1" i="0" strike="noStrike" cap="none" spc="600" baseline="0" dirty="0">
                <a:solidFill>
                  <a:srgbClr val="3B4759"/>
                </a:solidFill>
                <a:effectLst>
                  <a:outerShdw blurRad="38100" dist="38100" dir="2700000" algn="tl">
                    <a:srgbClr val="000000">
                      <a:alpha val="43137"/>
                    </a:srgbClr>
                  </a:outerShdw>
                </a:effectLst>
                <a:latin typeface="Lato Medium"/>
                <a:ea typeface="Lato Medium"/>
                <a:cs typeface="Lato Medium"/>
              </a:rPr>
              <a:t>DREFTADAETH</a:t>
            </a:r>
          </a:p>
        </p:txBody>
      </p:sp>
      <p:sp>
        <p:nvSpPr>
          <p:cNvPr id="27" name="TextBox 26">
            <a:extLst>
              <a:ext uri="{FF2B5EF4-FFF2-40B4-BE49-F238E27FC236}">
                <a16:creationId xmlns:a16="http://schemas.microsoft.com/office/drawing/2014/main" id="{B1AF3D46-CD56-4062-A96E-A5791BEC6279}"/>
              </a:ext>
            </a:extLst>
          </p:cNvPr>
          <p:cNvSpPr txBox="1"/>
          <p:nvPr/>
        </p:nvSpPr>
        <p:spPr>
          <a:xfrm>
            <a:off x="2041530" y="4080389"/>
            <a:ext cx="4389391" cy="914400"/>
          </a:xfrm>
          <a:prstGeom prst="rect">
            <a:avLst/>
          </a:prstGeom>
          <a:noFill/>
        </p:spPr>
        <p:txBody>
          <a:bodyPr wrap="square" rtlCol="0">
            <a:spAutoFit/>
          </a:bodyPr>
          <a:lstStyle/>
          <a:p>
            <a:r>
              <a:rPr lang="cy" sz="1800" b="1" i="0" strike="noStrike" cap="none" spc="600" baseline="0">
                <a:solidFill>
                  <a:srgbClr val="3B4759"/>
                </a:solidFill>
                <a:effectLst>
                  <a:outerShdw blurRad="38100" dist="38100" dir="2700000" algn="tl">
                    <a:srgbClr val="000000">
                      <a:alpha val="43137"/>
                    </a:srgbClr>
                  </a:outerShdw>
                </a:effectLst>
                <a:latin typeface="Lato Medium"/>
                <a:ea typeface="Lato Medium"/>
                <a:cs typeface="Lato Medium"/>
              </a:rPr>
              <a:t>DEILLIANNAU I </a:t>
            </a:r>
            <a:r>
              <a:rPr lang="cy" sz="3600" b="1" i="0" strike="noStrike" cap="none" spc="600" baseline="0">
                <a:solidFill>
                  <a:srgbClr val="3B4759"/>
                </a:solidFill>
                <a:effectLst>
                  <a:outerShdw blurRad="38100" dist="38100" dir="2700000" algn="tl">
                    <a:srgbClr val="000000">
                      <a:alpha val="43137"/>
                    </a:srgbClr>
                  </a:outerShdw>
                </a:effectLst>
                <a:latin typeface="Lato Medium"/>
                <a:ea typeface="Lato Medium"/>
                <a:cs typeface="Lato Medium"/>
              </a:rPr>
              <a:t>GYMUNEDAU</a:t>
            </a:r>
          </a:p>
        </p:txBody>
      </p:sp>
      <p:sp>
        <p:nvSpPr>
          <p:cNvPr id="29" name="TextBox 28">
            <a:extLst>
              <a:ext uri="{FF2B5EF4-FFF2-40B4-BE49-F238E27FC236}">
                <a16:creationId xmlns:a16="http://schemas.microsoft.com/office/drawing/2014/main" id="{07BD44BC-B11F-4176-B398-ED9B7B6D7E99}"/>
              </a:ext>
            </a:extLst>
          </p:cNvPr>
          <p:cNvSpPr txBox="1"/>
          <p:nvPr/>
        </p:nvSpPr>
        <p:spPr>
          <a:xfrm>
            <a:off x="1782809" y="6565591"/>
            <a:ext cx="3060650" cy="914400"/>
          </a:xfrm>
          <a:prstGeom prst="rect">
            <a:avLst/>
          </a:prstGeom>
          <a:noFill/>
        </p:spPr>
        <p:txBody>
          <a:bodyPr wrap="square" rtlCol="0">
            <a:spAutoFit/>
          </a:bodyPr>
          <a:lstStyle/>
          <a:p>
            <a:r>
              <a:rPr lang="cy" sz="1800" b="1" i="0" strike="noStrike" cap="none" spc="600" baseline="0">
                <a:solidFill>
                  <a:srgbClr val="3B4759"/>
                </a:solidFill>
                <a:effectLst>
                  <a:outerShdw blurRad="38100" dist="38100" dir="2700000" algn="tl">
                    <a:srgbClr val="000000">
                      <a:alpha val="43137"/>
                    </a:srgbClr>
                  </a:outerShdw>
                </a:effectLst>
                <a:latin typeface="Lato Medium"/>
                <a:ea typeface="Lato Medium"/>
                <a:cs typeface="Lato Medium"/>
              </a:rPr>
              <a:t>DEILLIANNAU I </a:t>
            </a:r>
            <a:r>
              <a:rPr lang="cy" sz="3600" b="1" i="0" strike="noStrike" cap="none" spc="600" baseline="0">
                <a:solidFill>
                  <a:srgbClr val="3B4759"/>
                </a:solidFill>
                <a:effectLst>
                  <a:outerShdw blurRad="38100" dist="38100" dir="2700000" algn="tl">
                    <a:srgbClr val="000000">
                      <a:alpha val="43137"/>
                    </a:srgbClr>
                  </a:outerShdw>
                </a:effectLst>
                <a:latin typeface="Lato Medium"/>
                <a:ea typeface="Lato Medium"/>
                <a:cs typeface="Lato Medium"/>
              </a:rPr>
              <a:t>BOBL</a:t>
            </a:r>
          </a:p>
        </p:txBody>
      </p:sp>
      <p:sp>
        <p:nvSpPr>
          <p:cNvPr id="10" name="TextBox 9">
            <a:extLst>
              <a:ext uri="{FF2B5EF4-FFF2-40B4-BE49-F238E27FC236}">
                <a16:creationId xmlns:a16="http://schemas.microsoft.com/office/drawing/2014/main" id="{C726A13A-E376-4741-A3A8-A79B6E1D3BAE}"/>
              </a:ext>
            </a:extLst>
          </p:cNvPr>
          <p:cNvSpPr txBox="1"/>
          <p:nvPr/>
        </p:nvSpPr>
        <p:spPr>
          <a:xfrm rot="20366992">
            <a:off x="285181" y="3963581"/>
            <a:ext cx="704202" cy="708050"/>
          </a:xfrm>
          <a:prstGeom prst="rect">
            <a:avLst/>
          </a:prstGeom>
          <a:noFill/>
        </p:spPr>
        <p:txBody>
          <a:bodyPr wrap="none" rtlCol="0">
            <a:spAutoFit/>
          </a:bodyPr>
          <a:lstStyle/>
          <a:p>
            <a:r>
              <a:rPr lang="cy" sz="4000" b="1" i="0" strike="noStrike" cap="none" spc="0" baseline="0" dirty="0">
                <a:solidFill>
                  <a:srgbClr val="FFFFFF"/>
                </a:solidFill>
                <a:effectLst/>
                <a:latin typeface="Calibri"/>
                <a:ea typeface="Calibri"/>
                <a:cs typeface="Calibri"/>
              </a:rPr>
              <a:t>72</a:t>
            </a:r>
          </a:p>
        </p:txBody>
      </p:sp>
      <p:pic>
        <p:nvPicPr>
          <p:cNvPr id="36" name="Picture 35">
            <a:extLst>
              <a:ext uri="{FF2B5EF4-FFF2-40B4-BE49-F238E27FC236}">
                <a16:creationId xmlns:a16="http://schemas.microsoft.com/office/drawing/2014/main" id="{25958A78-CCA0-4574-B2F8-CA0D052950D6}"/>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blip>
          <a:srcRect l="17699" t="70061" r="75342" b="14885"/>
          <a:stretch>
            <a:fillRect/>
          </a:stretch>
        </p:blipFill>
        <p:spPr>
          <a:xfrm rot="16200000" flipV="1">
            <a:off x="1506374" y="4246205"/>
            <a:ext cx="588964" cy="716626"/>
          </a:xfrm>
          <a:prstGeom prst="rect">
            <a:avLst/>
          </a:prstGeom>
        </p:spPr>
      </p:pic>
      <p:sp>
        <p:nvSpPr>
          <p:cNvPr id="37" name="TextBox 36">
            <a:extLst>
              <a:ext uri="{FF2B5EF4-FFF2-40B4-BE49-F238E27FC236}">
                <a16:creationId xmlns:a16="http://schemas.microsoft.com/office/drawing/2014/main" id="{E128EE1B-DF1A-46B9-A53F-B9E30953816C}"/>
              </a:ext>
            </a:extLst>
          </p:cNvPr>
          <p:cNvSpPr txBox="1"/>
          <p:nvPr/>
        </p:nvSpPr>
        <p:spPr>
          <a:xfrm rot="20366992">
            <a:off x="794612" y="3693443"/>
            <a:ext cx="2095597" cy="646331"/>
          </a:xfrm>
          <a:prstGeom prst="rect">
            <a:avLst/>
          </a:prstGeom>
          <a:noFill/>
        </p:spPr>
        <p:txBody>
          <a:bodyPr wrap="square" rtlCol="0">
            <a:spAutoFit/>
          </a:bodyPr>
          <a:lstStyle/>
          <a:p>
            <a:r>
              <a:rPr lang="cy" b="0" i="0" strike="noStrike" cap="none" spc="0" baseline="0" dirty="0">
                <a:solidFill>
                  <a:srgbClr val="FFFFFF"/>
                </a:solidFill>
                <a:effectLst/>
                <a:latin typeface="Calibri"/>
                <a:ea typeface="Calibri"/>
                <a:cs typeface="Calibri"/>
              </a:rPr>
              <a:t>digwyddiad allgymorth</a:t>
            </a:r>
          </a:p>
        </p:txBody>
      </p:sp>
      <p:sp>
        <p:nvSpPr>
          <p:cNvPr id="39" name="Oval 38">
            <a:extLst>
              <a:ext uri="{FF2B5EF4-FFF2-40B4-BE49-F238E27FC236}">
                <a16:creationId xmlns:a16="http://schemas.microsoft.com/office/drawing/2014/main" id="{D810E65B-1287-4F16-9A04-1B158062995E}"/>
              </a:ext>
            </a:extLst>
          </p:cNvPr>
          <p:cNvSpPr/>
          <p:nvPr/>
        </p:nvSpPr>
        <p:spPr>
          <a:xfrm rot="541015">
            <a:off x="4713754" y="8028639"/>
            <a:ext cx="1587462" cy="104914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 sz="3600" b="0" i="0" strike="noStrike" cap="none" spc="0" baseline="0">
                <a:solidFill>
                  <a:srgbClr val="FFFFFF"/>
                </a:solidFill>
                <a:effectLst/>
                <a:latin typeface="Calibri"/>
                <a:ea typeface="Calibri"/>
                <a:cs typeface="Calibri"/>
              </a:rPr>
              <a:t>3934</a:t>
            </a:r>
          </a:p>
          <a:p>
            <a:pPr algn="ctr"/>
            <a:r>
              <a:rPr lang="cy" sz="1000" b="0" i="0" strike="noStrike" cap="none" spc="0" baseline="0">
                <a:solidFill>
                  <a:srgbClr val="FFFFFF"/>
                </a:solidFill>
                <a:effectLst/>
                <a:latin typeface="Calibri"/>
                <a:ea typeface="Calibri"/>
                <a:cs typeface="Calibri"/>
              </a:rPr>
              <a:t>o blant</a:t>
            </a:r>
          </a:p>
        </p:txBody>
      </p:sp>
      <p:sp>
        <p:nvSpPr>
          <p:cNvPr id="11" name="Oval 10">
            <a:extLst>
              <a:ext uri="{FF2B5EF4-FFF2-40B4-BE49-F238E27FC236}">
                <a16:creationId xmlns:a16="http://schemas.microsoft.com/office/drawing/2014/main" id="{EFB0B401-AE96-4C8E-A4DD-141760661A25}"/>
              </a:ext>
            </a:extLst>
          </p:cNvPr>
          <p:cNvSpPr/>
          <p:nvPr/>
        </p:nvSpPr>
        <p:spPr>
          <a:xfrm rot="541015">
            <a:off x="4857368" y="7231243"/>
            <a:ext cx="1587462" cy="104914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 sz="2800" b="0" i="0" strike="noStrike" cap="none" spc="0" baseline="0">
                <a:solidFill>
                  <a:srgbClr val="FFFFFF"/>
                </a:solidFill>
                <a:effectLst/>
                <a:latin typeface="Calibri"/>
                <a:ea typeface="Calibri"/>
                <a:cs typeface="Calibri"/>
              </a:rPr>
              <a:t>10398</a:t>
            </a:r>
          </a:p>
          <a:p>
            <a:pPr algn="ctr"/>
            <a:r>
              <a:rPr lang="cy" sz="1000" b="0" i="0" strike="noStrike" cap="none" spc="0" baseline="0">
                <a:solidFill>
                  <a:srgbClr val="FFFFFF"/>
                </a:solidFill>
                <a:effectLst/>
                <a:latin typeface="Calibri"/>
                <a:ea typeface="Calibri"/>
                <a:cs typeface="Calibri"/>
              </a:rPr>
              <a:t>o gyfranogwyr</a:t>
            </a:r>
          </a:p>
          <a:p>
            <a:pPr algn="ctr"/>
            <a:r>
              <a:rPr lang="cy" sz="1000" b="0" i="0" strike="noStrike" cap="none" spc="0" baseline="0">
                <a:solidFill>
                  <a:srgbClr val="FFFFFF"/>
                </a:solidFill>
                <a:effectLst/>
                <a:latin typeface="Calibri"/>
                <a:ea typeface="Calibri"/>
                <a:cs typeface="Calibri"/>
              </a:rPr>
              <a:t>yn cynnwys</a:t>
            </a:r>
          </a:p>
        </p:txBody>
      </p:sp>
      <p:pic>
        <p:nvPicPr>
          <p:cNvPr id="40" name="Picture 39">
            <a:extLst>
              <a:ext uri="{FF2B5EF4-FFF2-40B4-BE49-F238E27FC236}">
                <a16:creationId xmlns:a16="http://schemas.microsoft.com/office/drawing/2014/main" id="{8A93D85B-0A90-4AB9-AF41-5A400054AE12}"/>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blip>
          <a:srcRect l="17699" t="70061" r="75342" b="14885"/>
          <a:stretch>
            <a:fillRect/>
          </a:stretch>
        </p:blipFill>
        <p:spPr>
          <a:xfrm rot="4753903" flipV="1">
            <a:off x="4654238" y="6301969"/>
            <a:ext cx="835581" cy="1016699"/>
          </a:xfrm>
          <a:prstGeom prst="rect">
            <a:avLst/>
          </a:prstGeom>
        </p:spPr>
      </p:pic>
      <p:sp>
        <p:nvSpPr>
          <p:cNvPr id="12" name="Rectangle 11">
            <a:extLst>
              <a:ext uri="{FF2B5EF4-FFF2-40B4-BE49-F238E27FC236}">
                <a16:creationId xmlns:a16="http://schemas.microsoft.com/office/drawing/2014/main" id="{662F03C6-1B2D-499D-AC6F-A7C956BBB6E1}"/>
              </a:ext>
            </a:extLst>
          </p:cNvPr>
          <p:cNvSpPr/>
          <p:nvPr/>
        </p:nvSpPr>
        <p:spPr>
          <a:xfrm rot="1758519">
            <a:off x="4555263" y="901513"/>
            <a:ext cx="1887016" cy="818821"/>
          </a:xfrm>
          <a:prstGeom prst="rect">
            <a:avLst/>
          </a:prstGeom>
          <a:solidFill>
            <a:srgbClr val="BEBFD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 sz="1200" b="1" i="0" strike="noStrike" cap="none" spc="0" baseline="0" dirty="0">
                <a:solidFill>
                  <a:srgbClr val="2B5259"/>
                </a:solidFill>
                <a:effectLst/>
                <a:latin typeface="Calibri"/>
                <a:ea typeface="Calibri"/>
                <a:cs typeface="Calibri"/>
              </a:rPr>
              <a:t>cyfleuster archifau treftadaeth newydd sy’n bodloni safonau achredu</a:t>
            </a:r>
          </a:p>
        </p:txBody>
      </p:sp>
      <p:sp>
        <p:nvSpPr>
          <p:cNvPr id="42" name="TextBox 41">
            <a:extLst>
              <a:ext uri="{FF2B5EF4-FFF2-40B4-BE49-F238E27FC236}">
                <a16:creationId xmlns:a16="http://schemas.microsoft.com/office/drawing/2014/main" id="{EFD5121E-3D1D-46E4-8C1C-99D2B799508A}"/>
              </a:ext>
            </a:extLst>
          </p:cNvPr>
          <p:cNvSpPr txBox="1"/>
          <p:nvPr/>
        </p:nvSpPr>
        <p:spPr>
          <a:xfrm rot="2000674">
            <a:off x="4531485" y="263863"/>
            <a:ext cx="444456" cy="708050"/>
          </a:xfrm>
          <a:prstGeom prst="rect">
            <a:avLst/>
          </a:prstGeom>
          <a:solidFill>
            <a:srgbClr val="BEBFD1"/>
          </a:solidFill>
        </p:spPr>
        <p:txBody>
          <a:bodyPr wrap="none" rtlCol="0">
            <a:spAutoFit/>
          </a:bodyPr>
          <a:lstStyle/>
          <a:p>
            <a:r>
              <a:rPr lang="cy" sz="4000" b="1" i="0" strike="noStrike" cap="none" spc="0" baseline="0">
                <a:solidFill>
                  <a:srgbClr val="2B5259"/>
                </a:solidFill>
                <a:effectLst/>
                <a:latin typeface="Calibri"/>
                <a:ea typeface="Calibri"/>
                <a:cs typeface="Calibri"/>
              </a:rPr>
              <a:t>1</a:t>
            </a:r>
          </a:p>
        </p:txBody>
      </p:sp>
      <p:pic>
        <p:nvPicPr>
          <p:cNvPr id="43" name="Picture 42">
            <a:extLst>
              <a:ext uri="{FF2B5EF4-FFF2-40B4-BE49-F238E27FC236}">
                <a16:creationId xmlns:a16="http://schemas.microsoft.com/office/drawing/2014/main" id="{486638CC-62FC-4FE8-97FB-35A397B5A54D}"/>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blip>
          <a:srcRect l="48542" t="15662" r="44053" b="77109"/>
          <a:stretch>
            <a:fillRect/>
          </a:stretch>
        </p:blipFill>
        <p:spPr>
          <a:xfrm rot="19851048">
            <a:off x="3585746" y="892542"/>
            <a:ext cx="1003301" cy="550901"/>
          </a:xfrm>
          <a:prstGeom prst="rect">
            <a:avLst/>
          </a:prstGeom>
        </p:spPr>
      </p:pic>
      <p:sp>
        <p:nvSpPr>
          <p:cNvPr id="50" name="TextBox 49">
            <a:extLst>
              <a:ext uri="{FF2B5EF4-FFF2-40B4-BE49-F238E27FC236}">
                <a16:creationId xmlns:a16="http://schemas.microsoft.com/office/drawing/2014/main" id="{9665EF03-C39E-47F3-9A3D-72CB10DFF99B}"/>
              </a:ext>
            </a:extLst>
          </p:cNvPr>
          <p:cNvSpPr txBox="1"/>
          <p:nvPr/>
        </p:nvSpPr>
        <p:spPr>
          <a:xfrm rot="21263788">
            <a:off x="642756" y="601087"/>
            <a:ext cx="1077789" cy="708050"/>
          </a:xfrm>
          <a:prstGeom prst="rect">
            <a:avLst/>
          </a:prstGeom>
          <a:noFill/>
        </p:spPr>
        <p:txBody>
          <a:bodyPr wrap="none" rtlCol="0">
            <a:spAutoFit/>
          </a:bodyPr>
          <a:lstStyle/>
          <a:p>
            <a:r>
              <a:rPr lang="cy" sz="4000" b="1" i="0" strike="noStrike" cap="none" spc="0" baseline="0">
                <a:ln w="9525" cap="flat" cmpd="sng">
                  <a:solidFill>
                    <a:srgbClr val="FFFFFF"/>
                  </a:solidFill>
                  <a:prstDash val="solid"/>
                  <a:round/>
                </a:ln>
                <a:noFill/>
                <a:effectLst/>
                <a:latin typeface="Calibri"/>
                <a:ea typeface="Calibri"/>
                <a:cs typeface="Calibri"/>
              </a:rPr>
              <a:t>95%</a:t>
            </a:r>
          </a:p>
        </p:txBody>
      </p:sp>
      <p:sp>
        <p:nvSpPr>
          <p:cNvPr id="51" name="TextBox 50">
            <a:extLst>
              <a:ext uri="{FF2B5EF4-FFF2-40B4-BE49-F238E27FC236}">
                <a16:creationId xmlns:a16="http://schemas.microsoft.com/office/drawing/2014/main" id="{F383300C-3486-4CB8-9FF8-EB9D3854AA52}"/>
              </a:ext>
            </a:extLst>
          </p:cNvPr>
          <p:cNvSpPr txBox="1"/>
          <p:nvPr/>
        </p:nvSpPr>
        <p:spPr>
          <a:xfrm rot="21270898">
            <a:off x="267859" y="1116686"/>
            <a:ext cx="2689659" cy="338554"/>
          </a:xfrm>
          <a:prstGeom prst="rect">
            <a:avLst/>
          </a:prstGeom>
          <a:noFill/>
        </p:spPr>
        <p:txBody>
          <a:bodyPr wrap="square" rtlCol="0">
            <a:spAutoFit/>
          </a:bodyPr>
          <a:lstStyle/>
          <a:p>
            <a:r>
              <a:rPr lang="cy" sz="1600" b="0" i="0" strike="noStrike" cap="none" spc="0" baseline="0" dirty="0">
                <a:solidFill>
                  <a:srgbClr val="FFFFFF"/>
                </a:solidFill>
                <a:effectLst/>
                <a:latin typeface="Calibri"/>
                <a:ea typeface="Calibri"/>
                <a:cs typeface="Calibri"/>
              </a:rPr>
              <a:t>o’r casgliad wedi ei gatalogio</a:t>
            </a:r>
          </a:p>
        </p:txBody>
      </p:sp>
      <p:pic>
        <p:nvPicPr>
          <p:cNvPr id="52" name="Picture 51">
            <a:extLst>
              <a:ext uri="{FF2B5EF4-FFF2-40B4-BE49-F238E27FC236}">
                <a16:creationId xmlns:a16="http://schemas.microsoft.com/office/drawing/2014/main" id="{FB2FEB56-95C0-49E6-ADA8-2DEEFB6BD086}"/>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blip>
          <a:srcRect l="17699" t="70061" r="75342" b="14885"/>
          <a:stretch>
            <a:fillRect/>
          </a:stretch>
        </p:blipFill>
        <p:spPr>
          <a:xfrm rot="16200000" flipV="1">
            <a:off x="644952" y="1325889"/>
            <a:ext cx="710959" cy="865064"/>
          </a:xfrm>
          <a:prstGeom prst="rect">
            <a:avLst/>
          </a:prstGeom>
        </p:spPr>
      </p:pic>
      <p:sp>
        <p:nvSpPr>
          <p:cNvPr id="53" name="TextBox 52">
            <a:extLst>
              <a:ext uri="{FF2B5EF4-FFF2-40B4-BE49-F238E27FC236}">
                <a16:creationId xmlns:a16="http://schemas.microsoft.com/office/drawing/2014/main" id="{2F9B68C4-549F-4163-B50E-0A3F83DD42A0}"/>
              </a:ext>
            </a:extLst>
          </p:cNvPr>
          <p:cNvSpPr txBox="1"/>
          <p:nvPr/>
        </p:nvSpPr>
        <p:spPr>
          <a:xfrm rot="1400240">
            <a:off x="408646" y="7331088"/>
            <a:ext cx="704202" cy="708050"/>
          </a:xfrm>
          <a:prstGeom prst="rect">
            <a:avLst/>
          </a:prstGeom>
          <a:noFill/>
        </p:spPr>
        <p:txBody>
          <a:bodyPr wrap="none" rtlCol="0">
            <a:spAutoFit/>
          </a:bodyPr>
          <a:lstStyle/>
          <a:p>
            <a:r>
              <a:rPr lang="cy" sz="4000" b="1" i="0" strike="noStrike" cap="none" spc="0" baseline="0">
                <a:solidFill>
                  <a:srgbClr val="2B5259"/>
                </a:solidFill>
                <a:effectLst/>
                <a:latin typeface="Calibri"/>
                <a:ea typeface="Calibri"/>
                <a:cs typeface="Calibri"/>
              </a:rPr>
              <a:t>45</a:t>
            </a:r>
          </a:p>
        </p:txBody>
      </p:sp>
      <p:sp>
        <p:nvSpPr>
          <p:cNvPr id="54" name="TextBox 53">
            <a:extLst>
              <a:ext uri="{FF2B5EF4-FFF2-40B4-BE49-F238E27FC236}">
                <a16:creationId xmlns:a16="http://schemas.microsoft.com/office/drawing/2014/main" id="{CECB982D-A51E-4CF6-8931-A6AC9D2FA814}"/>
              </a:ext>
            </a:extLst>
          </p:cNvPr>
          <p:cNvSpPr txBox="1"/>
          <p:nvPr/>
        </p:nvSpPr>
        <p:spPr>
          <a:xfrm rot="1390255">
            <a:off x="877256" y="7928915"/>
            <a:ext cx="2012446" cy="579120"/>
          </a:xfrm>
          <a:prstGeom prst="rect">
            <a:avLst/>
          </a:prstGeom>
          <a:noFill/>
        </p:spPr>
        <p:txBody>
          <a:bodyPr wrap="square" rtlCol="0">
            <a:spAutoFit/>
          </a:bodyPr>
          <a:lstStyle/>
          <a:p>
            <a:r>
              <a:rPr lang="cy" sz="1600" b="0" i="0" strike="noStrike" cap="none" spc="0" baseline="0" dirty="0">
                <a:solidFill>
                  <a:srgbClr val="2B5259"/>
                </a:solidFill>
                <a:effectLst/>
                <a:latin typeface="Calibri"/>
                <a:ea typeface="Calibri"/>
                <a:cs typeface="Calibri"/>
              </a:rPr>
              <a:t>o bobl ifanc wedi ennill achrediad</a:t>
            </a:r>
          </a:p>
        </p:txBody>
      </p:sp>
      <p:pic>
        <p:nvPicPr>
          <p:cNvPr id="55" name="Picture 54">
            <a:extLst>
              <a:ext uri="{FF2B5EF4-FFF2-40B4-BE49-F238E27FC236}">
                <a16:creationId xmlns:a16="http://schemas.microsoft.com/office/drawing/2014/main" id="{DD1BAE0B-F138-4308-AEDC-CC5E6683638B}"/>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blip>
          <a:srcRect l="48542" t="15662" r="44053" b="77109"/>
          <a:stretch>
            <a:fillRect/>
          </a:stretch>
        </p:blipFill>
        <p:spPr>
          <a:xfrm rot="7929849">
            <a:off x="1758071" y="7489884"/>
            <a:ext cx="850385" cy="453988"/>
          </a:xfrm>
          <a:prstGeom prst="rect">
            <a:avLst/>
          </a:prstGeom>
        </p:spPr>
      </p:pic>
      <p:sp>
        <p:nvSpPr>
          <p:cNvPr id="13" name="Rectangle 12">
            <a:extLst>
              <a:ext uri="{FF2B5EF4-FFF2-40B4-BE49-F238E27FC236}">
                <a16:creationId xmlns:a16="http://schemas.microsoft.com/office/drawing/2014/main" id="{342C27AA-6BE7-4EAC-BCE1-29E2AC65F7A8}"/>
              </a:ext>
            </a:extLst>
          </p:cNvPr>
          <p:cNvSpPr/>
          <p:nvPr/>
        </p:nvSpPr>
        <p:spPr>
          <a:xfrm rot="20771128">
            <a:off x="4109406" y="2512998"/>
            <a:ext cx="1685604" cy="1068705"/>
          </a:xfrm>
          <a:prstGeom prst="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y" sz="4000" b="0" i="0" strike="noStrike" cap="none" spc="0" baseline="0" dirty="0">
                <a:solidFill>
                  <a:srgbClr val="FFFFFF"/>
                </a:solidFill>
                <a:effectLst/>
                <a:latin typeface="Calibri"/>
                <a:ea typeface="Calibri"/>
                <a:cs typeface="Calibri"/>
              </a:rPr>
              <a:t>30,681</a:t>
            </a:r>
          </a:p>
          <a:p>
            <a:pPr algn="ctr"/>
            <a:r>
              <a:rPr lang="cy" sz="1000" b="0" i="0" strike="noStrike" cap="none" spc="0" baseline="0" dirty="0">
                <a:solidFill>
                  <a:srgbClr val="FFFFFF"/>
                </a:solidFill>
                <a:effectLst/>
                <a:latin typeface="Calibri"/>
                <a:ea typeface="Calibri"/>
                <a:cs typeface="Calibri"/>
              </a:rPr>
              <a:t>o bobl wedi ymgysylltu ar-lein gyda’n treftadaeth</a:t>
            </a:r>
          </a:p>
        </p:txBody>
      </p:sp>
      <p:pic>
        <p:nvPicPr>
          <p:cNvPr id="56" name="Picture 55">
            <a:extLst>
              <a:ext uri="{FF2B5EF4-FFF2-40B4-BE49-F238E27FC236}">
                <a16:creationId xmlns:a16="http://schemas.microsoft.com/office/drawing/2014/main" id="{DEA09381-6580-4784-91AB-525D0D931467}"/>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blip>
          <a:srcRect l="17699" t="70061" r="75342" b="14885"/>
          <a:stretch>
            <a:fillRect/>
          </a:stretch>
        </p:blipFill>
        <p:spPr>
          <a:xfrm rot="9139795" flipH="1" flipV="1">
            <a:off x="3233185" y="2240144"/>
            <a:ext cx="710959" cy="1181004"/>
          </a:xfrm>
          <a:prstGeom prst="rect">
            <a:avLst/>
          </a:prstGeom>
        </p:spPr>
      </p:pic>
      <p:sp>
        <p:nvSpPr>
          <p:cNvPr id="59" name="Rectangle 58">
            <a:extLst>
              <a:ext uri="{FF2B5EF4-FFF2-40B4-BE49-F238E27FC236}">
                <a16:creationId xmlns:a16="http://schemas.microsoft.com/office/drawing/2014/main" id="{64E329CA-0C71-456A-B485-02AEF7D32B8B}"/>
              </a:ext>
            </a:extLst>
          </p:cNvPr>
          <p:cNvSpPr/>
          <p:nvPr/>
        </p:nvSpPr>
        <p:spPr>
          <a:xfrm rot="20813778">
            <a:off x="637161" y="5333170"/>
            <a:ext cx="1923399" cy="1093366"/>
          </a:xfrm>
          <a:prstGeom prst="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en-GB" sz="3200"/>
          </a:p>
        </p:txBody>
      </p:sp>
      <p:sp>
        <p:nvSpPr>
          <p:cNvPr id="14" name="TextBox 13">
            <a:extLst>
              <a:ext uri="{FF2B5EF4-FFF2-40B4-BE49-F238E27FC236}">
                <a16:creationId xmlns:a16="http://schemas.microsoft.com/office/drawing/2014/main" id="{378E3B53-4DAB-4EB4-9F4C-788D0F96DAE0}"/>
              </a:ext>
            </a:extLst>
          </p:cNvPr>
          <p:cNvSpPr txBox="1"/>
          <p:nvPr/>
        </p:nvSpPr>
        <p:spPr>
          <a:xfrm rot="20794256">
            <a:off x="959169" y="5322178"/>
            <a:ext cx="1614631" cy="369418"/>
          </a:xfrm>
          <a:prstGeom prst="rect">
            <a:avLst/>
          </a:prstGeom>
          <a:noFill/>
        </p:spPr>
        <p:txBody>
          <a:bodyPr wrap="none" rtlCol="0">
            <a:spAutoFit/>
          </a:bodyPr>
          <a:lstStyle/>
          <a:p>
            <a:r>
              <a:rPr lang="cy" sz="1800" b="0" i="0" strike="noStrike" cap="none" spc="0" baseline="0" dirty="0">
                <a:solidFill>
                  <a:srgbClr val="FFFFFF"/>
                </a:solidFill>
                <a:effectLst/>
                <a:latin typeface="Calibri"/>
                <a:ea typeface="Calibri"/>
                <a:cs typeface="Calibri"/>
              </a:rPr>
              <a:t>o wirfoddolwyr</a:t>
            </a:r>
          </a:p>
        </p:txBody>
      </p:sp>
      <p:sp>
        <p:nvSpPr>
          <p:cNvPr id="60" name="TextBox 59">
            <a:extLst>
              <a:ext uri="{FF2B5EF4-FFF2-40B4-BE49-F238E27FC236}">
                <a16:creationId xmlns:a16="http://schemas.microsoft.com/office/drawing/2014/main" id="{28D70D3B-6B35-4C6C-9396-CA5E9F2B307C}"/>
              </a:ext>
            </a:extLst>
          </p:cNvPr>
          <p:cNvSpPr txBox="1"/>
          <p:nvPr/>
        </p:nvSpPr>
        <p:spPr>
          <a:xfrm rot="20824800">
            <a:off x="680641" y="5768596"/>
            <a:ext cx="1542753" cy="579120"/>
          </a:xfrm>
          <a:prstGeom prst="rect">
            <a:avLst/>
          </a:prstGeom>
          <a:noFill/>
        </p:spPr>
        <p:txBody>
          <a:bodyPr wrap="square" rtlCol="0">
            <a:spAutoFit/>
          </a:bodyPr>
          <a:lstStyle/>
          <a:p>
            <a:r>
              <a:rPr lang="cy" sz="1600" b="0" i="0" strike="noStrike" cap="none" spc="0" baseline="0" dirty="0">
                <a:solidFill>
                  <a:srgbClr val="FFFFFF"/>
                </a:solidFill>
                <a:effectLst/>
                <a:latin typeface="Calibri"/>
                <a:ea typeface="Calibri"/>
                <a:cs typeface="Calibri"/>
              </a:rPr>
              <a:t>wedi rhoi </a:t>
            </a:r>
          </a:p>
          <a:p>
            <a:r>
              <a:rPr lang="cy" sz="1600" b="0" i="0" strike="noStrike" cap="none" spc="0" baseline="0" dirty="0">
                <a:solidFill>
                  <a:srgbClr val="FFFFFF"/>
                </a:solidFill>
                <a:effectLst/>
                <a:latin typeface="Calibri"/>
                <a:ea typeface="Calibri"/>
                <a:cs typeface="Calibri"/>
              </a:rPr>
              <a:t>o oriau</a:t>
            </a:r>
          </a:p>
        </p:txBody>
      </p:sp>
      <p:sp>
        <p:nvSpPr>
          <p:cNvPr id="61" name="TextBox 60">
            <a:extLst>
              <a:ext uri="{FF2B5EF4-FFF2-40B4-BE49-F238E27FC236}">
                <a16:creationId xmlns:a16="http://schemas.microsoft.com/office/drawing/2014/main" id="{77C78771-EEFC-4D18-AAE6-F04B5D633007}"/>
              </a:ext>
            </a:extLst>
          </p:cNvPr>
          <p:cNvSpPr txBox="1"/>
          <p:nvPr/>
        </p:nvSpPr>
        <p:spPr>
          <a:xfrm rot="20835192">
            <a:off x="571662" y="5474795"/>
            <a:ext cx="550278" cy="523342"/>
          </a:xfrm>
          <a:prstGeom prst="rect">
            <a:avLst/>
          </a:prstGeom>
          <a:noFill/>
        </p:spPr>
        <p:txBody>
          <a:bodyPr wrap="none" rtlCol="0">
            <a:spAutoFit/>
          </a:bodyPr>
          <a:lstStyle/>
          <a:p>
            <a:r>
              <a:rPr lang="cy" sz="2800" b="1" i="0" strike="noStrike" cap="none" spc="0" baseline="0" dirty="0">
                <a:solidFill>
                  <a:srgbClr val="FFFFFF"/>
                </a:solidFill>
                <a:effectLst/>
                <a:latin typeface="Calibri"/>
                <a:ea typeface="Calibri"/>
                <a:cs typeface="Calibri"/>
              </a:rPr>
              <a:t>61</a:t>
            </a:r>
          </a:p>
        </p:txBody>
      </p:sp>
      <p:sp>
        <p:nvSpPr>
          <p:cNvPr id="62" name="TextBox 61">
            <a:extLst>
              <a:ext uri="{FF2B5EF4-FFF2-40B4-BE49-F238E27FC236}">
                <a16:creationId xmlns:a16="http://schemas.microsoft.com/office/drawing/2014/main" id="{0787110F-4E6E-4DCD-80FE-40CC40523362}"/>
              </a:ext>
            </a:extLst>
          </p:cNvPr>
          <p:cNvSpPr txBox="1"/>
          <p:nvPr/>
        </p:nvSpPr>
        <p:spPr>
          <a:xfrm rot="20835192">
            <a:off x="1477721" y="5560888"/>
            <a:ext cx="915848" cy="523342"/>
          </a:xfrm>
          <a:prstGeom prst="rect">
            <a:avLst/>
          </a:prstGeom>
          <a:noFill/>
        </p:spPr>
        <p:txBody>
          <a:bodyPr wrap="none" rtlCol="0">
            <a:spAutoFit/>
          </a:bodyPr>
          <a:lstStyle/>
          <a:p>
            <a:r>
              <a:rPr lang="cy" sz="2800" b="1" i="0" strike="noStrike" cap="none" spc="0" baseline="0" dirty="0">
                <a:solidFill>
                  <a:srgbClr val="FFFFFF"/>
                </a:solidFill>
                <a:effectLst/>
                <a:latin typeface="Calibri"/>
                <a:ea typeface="Calibri"/>
                <a:cs typeface="Calibri"/>
              </a:rPr>
              <a:t>5100</a:t>
            </a:r>
          </a:p>
        </p:txBody>
      </p:sp>
      <p:pic>
        <p:nvPicPr>
          <p:cNvPr id="63" name="Picture 62">
            <a:extLst>
              <a:ext uri="{FF2B5EF4-FFF2-40B4-BE49-F238E27FC236}">
                <a16:creationId xmlns:a16="http://schemas.microsoft.com/office/drawing/2014/main" id="{7FBE392C-D740-4474-8AF5-BFEDE654C83F}"/>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blip>
          <a:srcRect l="48542" t="15662" r="44053" b="77109"/>
          <a:stretch>
            <a:fillRect/>
          </a:stretch>
        </p:blipFill>
        <p:spPr>
          <a:xfrm rot="13699462">
            <a:off x="1112602" y="6627398"/>
            <a:ext cx="826803" cy="453988"/>
          </a:xfrm>
          <a:prstGeom prst="rect">
            <a:avLst/>
          </a:prstGeom>
        </p:spPr>
      </p:pic>
      <p:pic>
        <p:nvPicPr>
          <p:cNvPr id="64" name="Picture 63">
            <a:extLst>
              <a:ext uri="{FF2B5EF4-FFF2-40B4-BE49-F238E27FC236}">
                <a16:creationId xmlns:a16="http://schemas.microsoft.com/office/drawing/2014/main" id="{9BDBC1FB-BDC6-49FD-9B71-14A8441B24D0}"/>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blip>
          <a:srcRect l="17699" t="70061" r="75342" b="14885"/>
          <a:stretch>
            <a:fillRect/>
          </a:stretch>
        </p:blipFill>
        <p:spPr>
          <a:xfrm rot="9139795" flipH="1" flipV="1">
            <a:off x="4504550" y="4728860"/>
            <a:ext cx="710959" cy="1181004"/>
          </a:xfrm>
          <a:prstGeom prst="rect">
            <a:avLst/>
          </a:prstGeom>
        </p:spPr>
      </p:pic>
      <p:sp>
        <p:nvSpPr>
          <p:cNvPr id="65" name="TextBox 64">
            <a:extLst>
              <a:ext uri="{FF2B5EF4-FFF2-40B4-BE49-F238E27FC236}">
                <a16:creationId xmlns:a16="http://schemas.microsoft.com/office/drawing/2014/main" id="{CD7B7B9F-21EF-486E-92DA-769532CCC22C}"/>
              </a:ext>
            </a:extLst>
          </p:cNvPr>
          <p:cNvSpPr txBox="1"/>
          <p:nvPr/>
        </p:nvSpPr>
        <p:spPr>
          <a:xfrm rot="1356898">
            <a:off x="5226082" y="5304103"/>
            <a:ext cx="963949" cy="708050"/>
          </a:xfrm>
          <a:prstGeom prst="rect">
            <a:avLst/>
          </a:prstGeom>
          <a:noFill/>
        </p:spPr>
        <p:txBody>
          <a:bodyPr wrap="none" rtlCol="0">
            <a:spAutoFit/>
          </a:bodyPr>
          <a:lstStyle/>
          <a:p>
            <a:r>
              <a:rPr lang="cy" sz="4000" b="1" i="0" strike="noStrike" cap="none" spc="0" baseline="0">
                <a:solidFill>
                  <a:srgbClr val="FFFFFF"/>
                </a:solidFill>
                <a:effectLst/>
                <a:latin typeface="Calibri"/>
                <a:ea typeface="Calibri"/>
                <a:cs typeface="Calibri"/>
              </a:rPr>
              <a:t>237</a:t>
            </a:r>
          </a:p>
        </p:txBody>
      </p:sp>
      <p:sp>
        <p:nvSpPr>
          <p:cNvPr id="66" name="TextBox 65">
            <a:extLst>
              <a:ext uri="{FF2B5EF4-FFF2-40B4-BE49-F238E27FC236}">
                <a16:creationId xmlns:a16="http://schemas.microsoft.com/office/drawing/2014/main" id="{B35C26C4-49F4-493B-819B-455B549BACEB}"/>
              </a:ext>
            </a:extLst>
          </p:cNvPr>
          <p:cNvSpPr txBox="1"/>
          <p:nvPr/>
        </p:nvSpPr>
        <p:spPr>
          <a:xfrm rot="1437966">
            <a:off x="4842636" y="5906881"/>
            <a:ext cx="2093613" cy="396240"/>
          </a:xfrm>
          <a:prstGeom prst="rect">
            <a:avLst/>
          </a:prstGeom>
          <a:noFill/>
        </p:spPr>
        <p:txBody>
          <a:bodyPr wrap="square" rtlCol="0">
            <a:spAutoFit/>
          </a:bodyPr>
          <a:lstStyle/>
          <a:p>
            <a:pPr algn="ctr"/>
            <a:r>
              <a:rPr lang="cy" sz="2000" b="0" i="0" strike="noStrike" cap="none" spc="0" baseline="0">
                <a:solidFill>
                  <a:srgbClr val="FFFFFF"/>
                </a:solidFill>
                <a:effectLst/>
                <a:latin typeface="Calibri"/>
                <a:ea typeface="Calibri"/>
                <a:cs typeface="Calibri"/>
              </a:rPr>
              <a:t>o sesiynau blasu</a:t>
            </a:r>
          </a:p>
        </p:txBody>
      </p:sp>
      <p:sp>
        <p:nvSpPr>
          <p:cNvPr id="69" name="TextBox 68">
            <a:extLst>
              <a:ext uri="{FF2B5EF4-FFF2-40B4-BE49-F238E27FC236}">
                <a16:creationId xmlns:a16="http://schemas.microsoft.com/office/drawing/2014/main" id="{FEC7889B-D9C4-4B62-9B27-B32C1CA01F90}"/>
              </a:ext>
            </a:extLst>
          </p:cNvPr>
          <p:cNvSpPr txBox="1"/>
          <p:nvPr/>
        </p:nvSpPr>
        <p:spPr>
          <a:xfrm rot="21263788">
            <a:off x="3069230" y="7413043"/>
            <a:ext cx="963949" cy="708050"/>
          </a:xfrm>
          <a:prstGeom prst="rect">
            <a:avLst/>
          </a:prstGeom>
          <a:noFill/>
        </p:spPr>
        <p:txBody>
          <a:bodyPr wrap="none" rtlCol="0">
            <a:spAutoFit/>
          </a:bodyPr>
          <a:lstStyle/>
          <a:p>
            <a:r>
              <a:rPr lang="cy" sz="4000" b="1" i="0" strike="noStrike" cap="none" spc="0" baseline="0">
                <a:ln w="9525" cap="flat" cmpd="sng">
                  <a:solidFill>
                    <a:srgbClr val="FFFFFF"/>
                  </a:solidFill>
                  <a:prstDash val="solid"/>
                  <a:round/>
                </a:ln>
                <a:solidFill>
                  <a:srgbClr val="504652"/>
                </a:solidFill>
                <a:effectLst/>
                <a:latin typeface="Calibri"/>
                <a:ea typeface="Calibri"/>
                <a:cs typeface="Calibri"/>
              </a:rPr>
              <a:t>157</a:t>
            </a:r>
          </a:p>
        </p:txBody>
      </p:sp>
      <p:sp>
        <p:nvSpPr>
          <p:cNvPr id="70" name="TextBox 69">
            <a:extLst>
              <a:ext uri="{FF2B5EF4-FFF2-40B4-BE49-F238E27FC236}">
                <a16:creationId xmlns:a16="http://schemas.microsoft.com/office/drawing/2014/main" id="{D8697F73-902E-4F4C-ACF0-4D2859C96E27}"/>
              </a:ext>
            </a:extLst>
          </p:cNvPr>
          <p:cNvSpPr txBox="1"/>
          <p:nvPr/>
        </p:nvSpPr>
        <p:spPr>
          <a:xfrm rot="21182488">
            <a:off x="2336395" y="8031834"/>
            <a:ext cx="2381344" cy="461665"/>
          </a:xfrm>
          <a:prstGeom prst="rect">
            <a:avLst/>
          </a:prstGeom>
          <a:noFill/>
        </p:spPr>
        <p:txBody>
          <a:bodyPr wrap="square" rtlCol="0">
            <a:spAutoFit/>
          </a:bodyPr>
          <a:lstStyle/>
          <a:p>
            <a:pPr algn="ctr"/>
            <a:r>
              <a:rPr lang="cy" sz="1200" b="0" i="0" strike="noStrike" cap="none" spc="0" baseline="0" dirty="0">
                <a:solidFill>
                  <a:srgbClr val="504652"/>
                </a:solidFill>
                <a:effectLst/>
                <a:latin typeface="Calibri"/>
                <a:ea typeface="Calibri"/>
                <a:cs typeface="Calibri"/>
              </a:rPr>
              <a:t>o staff, gwirfoddolwyr a chyfranogwyr wedi ennill achrediad</a:t>
            </a:r>
          </a:p>
        </p:txBody>
      </p:sp>
      <p:pic>
        <p:nvPicPr>
          <p:cNvPr id="71" name="Picture 70">
            <a:extLst>
              <a:ext uri="{FF2B5EF4-FFF2-40B4-BE49-F238E27FC236}">
                <a16:creationId xmlns:a16="http://schemas.microsoft.com/office/drawing/2014/main" id="{345A8134-E9B3-4D05-B5BD-97579A4F45DB}"/>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blip>
          <a:srcRect l="17699" t="70061" r="75342" b="14885"/>
          <a:stretch>
            <a:fillRect/>
          </a:stretch>
        </p:blipFill>
        <p:spPr>
          <a:xfrm rot="9139795" flipH="1" flipV="1">
            <a:off x="2571186" y="7339344"/>
            <a:ext cx="574291" cy="772924"/>
          </a:xfrm>
          <a:prstGeom prst="rect">
            <a:avLst/>
          </a:prstGeom>
        </p:spPr>
      </p:pic>
      <p:sp>
        <p:nvSpPr>
          <p:cNvPr id="72" name="TextBox 71">
            <a:extLst>
              <a:ext uri="{FF2B5EF4-FFF2-40B4-BE49-F238E27FC236}">
                <a16:creationId xmlns:a16="http://schemas.microsoft.com/office/drawing/2014/main" id="{58DF794D-7623-4D00-9FF5-BC06A1CC5FE3}"/>
              </a:ext>
            </a:extLst>
          </p:cNvPr>
          <p:cNvSpPr txBox="1"/>
          <p:nvPr/>
        </p:nvSpPr>
        <p:spPr>
          <a:xfrm rot="386769">
            <a:off x="592010" y="2613340"/>
            <a:ext cx="1223696" cy="708050"/>
          </a:xfrm>
          <a:prstGeom prst="rect">
            <a:avLst/>
          </a:prstGeom>
          <a:noFill/>
        </p:spPr>
        <p:txBody>
          <a:bodyPr wrap="none" rtlCol="0">
            <a:spAutoFit/>
          </a:bodyPr>
          <a:lstStyle/>
          <a:p>
            <a:r>
              <a:rPr lang="cy" sz="4000" b="1" i="0" strike="noStrike" cap="none" spc="0" baseline="0">
                <a:solidFill>
                  <a:srgbClr val="2B5259"/>
                </a:solidFill>
                <a:effectLst/>
                <a:latin typeface="Calibri"/>
                <a:ea typeface="Calibri"/>
                <a:cs typeface="Calibri"/>
              </a:rPr>
              <a:t>1358</a:t>
            </a:r>
          </a:p>
        </p:txBody>
      </p:sp>
      <p:sp>
        <p:nvSpPr>
          <p:cNvPr id="73" name="TextBox 72">
            <a:extLst>
              <a:ext uri="{FF2B5EF4-FFF2-40B4-BE49-F238E27FC236}">
                <a16:creationId xmlns:a16="http://schemas.microsoft.com/office/drawing/2014/main" id="{B9DD58A5-2540-4BA8-ABD0-0711251257B3}"/>
              </a:ext>
            </a:extLst>
          </p:cNvPr>
          <p:cNvSpPr txBox="1"/>
          <p:nvPr/>
        </p:nvSpPr>
        <p:spPr>
          <a:xfrm rot="361791">
            <a:off x="278158" y="3133617"/>
            <a:ext cx="1710560" cy="640080"/>
          </a:xfrm>
          <a:prstGeom prst="rect">
            <a:avLst/>
          </a:prstGeom>
          <a:noFill/>
        </p:spPr>
        <p:txBody>
          <a:bodyPr wrap="square" rtlCol="0">
            <a:spAutoFit/>
          </a:bodyPr>
          <a:lstStyle/>
          <a:p>
            <a:pPr algn="ctr"/>
            <a:r>
              <a:rPr lang="cy" sz="1200" b="0" i="0" strike="noStrike" cap="none" spc="0" baseline="0">
                <a:solidFill>
                  <a:srgbClr val="2B5259"/>
                </a:solidFill>
                <a:effectLst/>
                <a:latin typeface="Calibri"/>
                <a:ea typeface="Calibri"/>
                <a:cs typeface="Calibri"/>
              </a:rPr>
              <a:t>o bobl yn dilyn ein treftadaeth ar y cyfryngau cymdeithasol</a:t>
            </a:r>
          </a:p>
        </p:txBody>
      </p:sp>
      <p:sp>
        <p:nvSpPr>
          <p:cNvPr id="74" name="Rectangle 73">
            <a:extLst>
              <a:ext uri="{FF2B5EF4-FFF2-40B4-BE49-F238E27FC236}">
                <a16:creationId xmlns:a16="http://schemas.microsoft.com/office/drawing/2014/main" id="{E5DEACD1-3878-4854-AABE-05F6D1D8026D}"/>
              </a:ext>
            </a:extLst>
          </p:cNvPr>
          <p:cNvSpPr/>
          <p:nvPr/>
        </p:nvSpPr>
        <p:spPr>
          <a:xfrm rot="513815">
            <a:off x="3149517" y="5544511"/>
            <a:ext cx="1517276" cy="669599"/>
          </a:xfrm>
          <a:prstGeom prst="rect">
            <a:avLst/>
          </a:prstGeom>
          <a:solidFill>
            <a:srgbClr val="BEBFD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 sz="1200" b="1" i="0" strike="noStrike" cap="none" spc="0" baseline="0">
                <a:solidFill>
                  <a:srgbClr val="2B5259"/>
                </a:solidFill>
                <a:effectLst/>
                <a:latin typeface="Calibri"/>
                <a:ea typeface="Calibri"/>
                <a:cs typeface="Calibri"/>
              </a:rPr>
              <a:t>grŵp newydd y Gymraeg wedi ei sefydlu</a:t>
            </a:r>
          </a:p>
        </p:txBody>
      </p:sp>
      <p:sp>
        <p:nvSpPr>
          <p:cNvPr id="75" name="TextBox 74">
            <a:extLst>
              <a:ext uri="{FF2B5EF4-FFF2-40B4-BE49-F238E27FC236}">
                <a16:creationId xmlns:a16="http://schemas.microsoft.com/office/drawing/2014/main" id="{C310621A-569A-469D-9EB3-26098ACD36CB}"/>
              </a:ext>
            </a:extLst>
          </p:cNvPr>
          <p:cNvSpPr txBox="1"/>
          <p:nvPr/>
        </p:nvSpPr>
        <p:spPr>
          <a:xfrm rot="546923">
            <a:off x="2897614" y="5200889"/>
            <a:ext cx="354059" cy="701040"/>
          </a:xfrm>
          <a:prstGeom prst="rect">
            <a:avLst/>
          </a:prstGeom>
          <a:solidFill>
            <a:srgbClr val="BEBFD1"/>
          </a:solidFill>
        </p:spPr>
        <p:txBody>
          <a:bodyPr wrap="square" rtlCol="0">
            <a:spAutoFit/>
          </a:bodyPr>
          <a:lstStyle/>
          <a:p>
            <a:r>
              <a:rPr lang="cy" sz="4000" b="1" i="0" strike="noStrike" cap="none" spc="0" baseline="0">
                <a:solidFill>
                  <a:srgbClr val="2B5259"/>
                </a:solidFill>
                <a:effectLst/>
                <a:latin typeface="Calibri"/>
                <a:ea typeface="Calibri"/>
                <a:cs typeface="Calibri"/>
              </a:rPr>
              <a:t>1</a:t>
            </a:r>
          </a:p>
        </p:txBody>
      </p:sp>
      <p:pic>
        <p:nvPicPr>
          <p:cNvPr id="49" name="Picture 4" descr="Image result for clock clipart">
            <a:extLst>
              <a:ext uri="{FF2B5EF4-FFF2-40B4-BE49-F238E27FC236}">
                <a16:creationId xmlns:a16="http://schemas.microsoft.com/office/drawing/2014/main" id="{85AC170C-7AB1-4C55-83FB-9394A6FE3F51}"/>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292053" y="5498753"/>
            <a:ext cx="581025" cy="74535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id="{147CAD4A-CDB5-4649-B25C-3A279963A066}"/>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blip>
          <a:srcRect l="48542" t="15662" r="44053" b="77109"/>
          <a:stretch>
            <a:fillRect/>
          </a:stretch>
        </p:blipFill>
        <p:spPr>
          <a:xfrm rot="3396244">
            <a:off x="2994298" y="4984614"/>
            <a:ext cx="706376" cy="329045"/>
          </a:xfrm>
          <a:prstGeom prst="rect">
            <a:avLst/>
          </a:prstGeom>
        </p:spPr>
      </p:pic>
      <p:pic>
        <p:nvPicPr>
          <p:cNvPr id="77" name="Picture 76">
            <a:extLst>
              <a:ext uri="{FF2B5EF4-FFF2-40B4-BE49-F238E27FC236}">
                <a16:creationId xmlns:a16="http://schemas.microsoft.com/office/drawing/2014/main" id="{F1AC1581-398F-4692-9440-B94D1165BA3C}"/>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blip>
          <a:srcRect l="48542" t="15662" r="44053" b="77109"/>
          <a:stretch>
            <a:fillRect/>
          </a:stretch>
        </p:blipFill>
        <p:spPr>
          <a:xfrm rot="7433988">
            <a:off x="1403368" y="2469860"/>
            <a:ext cx="540807" cy="296951"/>
          </a:xfrm>
          <a:prstGeom prst="rect">
            <a:avLst/>
          </a:prstGeom>
        </p:spPr>
      </p:pic>
      <p:sp>
        <p:nvSpPr>
          <p:cNvPr id="67" name="Oval 66">
            <a:extLst>
              <a:ext uri="{FF2B5EF4-FFF2-40B4-BE49-F238E27FC236}">
                <a16:creationId xmlns:a16="http://schemas.microsoft.com/office/drawing/2014/main" id="{94A82B96-6F65-42F4-B63A-6FBAC5476D3C}"/>
              </a:ext>
            </a:extLst>
          </p:cNvPr>
          <p:cNvSpPr/>
          <p:nvPr/>
        </p:nvSpPr>
        <p:spPr>
          <a:xfrm rot="541015">
            <a:off x="2619907" y="3050247"/>
            <a:ext cx="1120271" cy="100861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 sz="3200" b="0" i="0" strike="noStrike" cap="none" spc="0" baseline="0" dirty="0">
                <a:solidFill>
                  <a:srgbClr val="FFFFFF"/>
                </a:solidFill>
                <a:effectLst/>
                <a:latin typeface="Calibri"/>
                <a:ea typeface="Calibri"/>
                <a:cs typeface="Calibri"/>
              </a:rPr>
              <a:t>1</a:t>
            </a:r>
          </a:p>
          <a:p>
            <a:pPr algn="ctr"/>
            <a:r>
              <a:rPr lang="cy" sz="1000" b="0" i="0" strike="noStrike" cap="none" spc="0" baseline="0" dirty="0">
                <a:solidFill>
                  <a:srgbClr val="FFFFFF"/>
                </a:solidFill>
                <a:effectLst/>
                <a:latin typeface="Calibri"/>
                <a:ea typeface="Calibri"/>
                <a:cs typeface="Calibri"/>
              </a:rPr>
              <a:t>atyniad newydd i ymwelwyr</a:t>
            </a:r>
          </a:p>
        </p:txBody>
      </p:sp>
      <p:pic>
        <p:nvPicPr>
          <p:cNvPr id="68" name="Picture 67">
            <a:extLst>
              <a:ext uri="{FF2B5EF4-FFF2-40B4-BE49-F238E27FC236}">
                <a16:creationId xmlns:a16="http://schemas.microsoft.com/office/drawing/2014/main" id="{0B8FD0CF-162A-414A-986E-E269749ED64A}"/>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blip>
          <a:srcRect l="17699" t="70061" r="75342" b="14885"/>
          <a:stretch>
            <a:fillRect/>
          </a:stretch>
        </p:blipFill>
        <p:spPr>
          <a:xfrm rot="8577946">
            <a:off x="3689664" y="3508304"/>
            <a:ext cx="710959" cy="865064"/>
          </a:xfrm>
          <a:prstGeom prst="rect">
            <a:avLst/>
          </a:prstGeom>
        </p:spPr>
      </p:pic>
      <p:sp>
        <p:nvSpPr>
          <p:cNvPr id="78" name="TextBox 77">
            <a:extLst>
              <a:ext uri="{FF2B5EF4-FFF2-40B4-BE49-F238E27FC236}">
                <a16:creationId xmlns:a16="http://schemas.microsoft.com/office/drawing/2014/main" id="{1E88F5F1-4481-4DC1-9EE2-9BD6CFB051EC}"/>
              </a:ext>
            </a:extLst>
          </p:cNvPr>
          <p:cNvSpPr txBox="1"/>
          <p:nvPr/>
        </p:nvSpPr>
        <p:spPr>
          <a:xfrm rot="20960732">
            <a:off x="3045126" y="8516980"/>
            <a:ext cx="444456" cy="708050"/>
          </a:xfrm>
          <a:prstGeom prst="rect">
            <a:avLst/>
          </a:prstGeom>
          <a:noFill/>
        </p:spPr>
        <p:txBody>
          <a:bodyPr wrap="none" rtlCol="0">
            <a:spAutoFit/>
          </a:bodyPr>
          <a:lstStyle/>
          <a:p>
            <a:r>
              <a:rPr lang="cy" sz="4000" b="1" i="0" strike="noStrike" cap="none" spc="0" baseline="0" dirty="0">
                <a:solidFill>
                  <a:srgbClr val="FFFFFF"/>
                </a:solidFill>
                <a:effectLst/>
                <a:latin typeface="Calibri"/>
                <a:ea typeface="Calibri"/>
                <a:cs typeface="Calibri"/>
              </a:rPr>
              <a:t>8</a:t>
            </a:r>
          </a:p>
        </p:txBody>
      </p:sp>
      <p:sp>
        <p:nvSpPr>
          <p:cNvPr id="79" name="TextBox 78">
            <a:extLst>
              <a:ext uri="{FF2B5EF4-FFF2-40B4-BE49-F238E27FC236}">
                <a16:creationId xmlns:a16="http://schemas.microsoft.com/office/drawing/2014/main" id="{BBB050D4-A723-4B68-AF49-896CCB2B8E87}"/>
              </a:ext>
            </a:extLst>
          </p:cNvPr>
          <p:cNvSpPr txBox="1"/>
          <p:nvPr/>
        </p:nvSpPr>
        <p:spPr>
          <a:xfrm rot="21137348">
            <a:off x="3083587" y="8638449"/>
            <a:ext cx="1491698" cy="701040"/>
          </a:xfrm>
          <a:prstGeom prst="rect">
            <a:avLst/>
          </a:prstGeom>
          <a:noFill/>
        </p:spPr>
        <p:txBody>
          <a:bodyPr wrap="square" rtlCol="0">
            <a:spAutoFit/>
          </a:bodyPr>
          <a:lstStyle/>
          <a:p>
            <a:pPr algn="ctr"/>
            <a:r>
              <a:rPr lang="cy" sz="2000" b="0" i="0" strike="noStrike" cap="none" spc="0" baseline="0" dirty="0">
                <a:solidFill>
                  <a:srgbClr val="FFFFFF"/>
                </a:solidFill>
                <a:effectLst/>
                <a:latin typeface="Calibri"/>
                <a:ea typeface="Calibri"/>
                <a:cs typeface="Calibri"/>
              </a:rPr>
              <a:t>lleoliad gwaith</a:t>
            </a:r>
          </a:p>
        </p:txBody>
      </p:sp>
      <p:sp>
        <p:nvSpPr>
          <p:cNvPr id="58" name="TextBox 57">
            <a:extLst>
              <a:ext uri="{FF2B5EF4-FFF2-40B4-BE49-F238E27FC236}">
                <a16:creationId xmlns:a16="http://schemas.microsoft.com/office/drawing/2014/main" id="{EF8FC87C-87CB-49BB-8C21-FAC271EACC10}"/>
              </a:ext>
            </a:extLst>
          </p:cNvPr>
          <p:cNvSpPr txBox="1"/>
          <p:nvPr/>
        </p:nvSpPr>
        <p:spPr>
          <a:xfrm>
            <a:off x="463345" y="8718906"/>
            <a:ext cx="444456" cy="708050"/>
          </a:xfrm>
          <a:prstGeom prst="rect">
            <a:avLst/>
          </a:prstGeom>
          <a:noFill/>
        </p:spPr>
        <p:txBody>
          <a:bodyPr wrap="none" rtlCol="0">
            <a:spAutoFit/>
          </a:bodyPr>
          <a:lstStyle/>
          <a:p>
            <a:r>
              <a:rPr lang="cy" sz="4000" b="1" i="0" strike="noStrike" cap="none" spc="0" baseline="0">
                <a:ln w="9525" cap="flat" cmpd="sng">
                  <a:solidFill>
                    <a:srgbClr val="FFFFFF"/>
                  </a:solidFill>
                  <a:prstDash val="solid"/>
                  <a:round/>
                </a:ln>
                <a:noFill/>
                <a:effectLst/>
                <a:latin typeface="Calibri"/>
                <a:ea typeface="Calibri"/>
                <a:cs typeface="Calibri"/>
              </a:rPr>
              <a:t>2</a:t>
            </a:r>
          </a:p>
        </p:txBody>
      </p:sp>
      <p:sp>
        <p:nvSpPr>
          <p:cNvPr id="80" name="TextBox 79">
            <a:extLst>
              <a:ext uri="{FF2B5EF4-FFF2-40B4-BE49-F238E27FC236}">
                <a16:creationId xmlns:a16="http://schemas.microsoft.com/office/drawing/2014/main" id="{C6AE480B-4C8C-4540-8E82-3865CF9A2DCD}"/>
              </a:ext>
            </a:extLst>
          </p:cNvPr>
          <p:cNvSpPr txBox="1"/>
          <p:nvPr/>
        </p:nvSpPr>
        <p:spPr>
          <a:xfrm rot="7109">
            <a:off x="763870" y="8895244"/>
            <a:ext cx="2528248" cy="584775"/>
          </a:xfrm>
          <a:prstGeom prst="rect">
            <a:avLst/>
          </a:prstGeom>
          <a:noFill/>
        </p:spPr>
        <p:txBody>
          <a:bodyPr wrap="square" rtlCol="0">
            <a:spAutoFit/>
          </a:bodyPr>
          <a:lstStyle/>
          <a:p>
            <a:r>
              <a:rPr lang="cy" sz="1600" b="0" i="0" strike="noStrike" cap="none" spc="0" baseline="0" dirty="0">
                <a:solidFill>
                  <a:srgbClr val="FFFFFF"/>
                </a:solidFill>
                <a:effectLst/>
                <a:latin typeface="Calibri"/>
                <a:ea typeface="Calibri"/>
                <a:cs typeface="Calibri"/>
              </a:rPr>
              <a:t>aelod o staff wedi cwblhau Prentisiaethau Uwch</a:t>
            </a:r>
          </a:p>
        </p:txBody>
      </p:sp>
      <p:pic>
        <p:nvPicPr>
          <p:cNvPr id="81" name="Picture 80">
            <a:extLst>
              <a:ext uri="{FF2B5EF4-FFF2-40B4-BE49-F238E27FC236}">
                <a16:creationId xmlns:a16="http://schemas.microsoft.com/office/drawing/2014/main" id="{A0671220-FB82-4F7A-82F0-175AEFA26A79}"/>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blip>
          <a:srcRect l="17699" t="70061" r="75342" b="14885"/>
          <a:stretch>
            <a:fillRect/>
          </a:stretch>
        </p:blipFill>
        <p:spPr>
          <a:xfrm rot="12565618" flipH="1" flipV="1">
            <a:off x="779620" y="8153766"/>
            <a:ext cx="505944" cy="680937"/>
          </a:xfrm>
          <a:prstGeom prst="rect">
            <a:avLst/>
          </a:prstGeom>
        </p:spPr>
      </p:pic>
      <p:pic>
        <p:nvPicPr>
          <p:cNvPr id="82" name="Picture 81">
            <a:extLst>
              <a:ext uri="{FF2B5EF4-FFF2-40B4-BE49-F238E27FC236}">
                <a16:creationId xmlns:a16="http://schemas.microsoft.com/office/drawing/2014/main" id="{07DA0337-3B26-4FD0-A8D1-49F9C3516E29}"/>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blip>
          <a:srcRect l="48542" t="15662" r="44053" b="77109"/>
          <a:stretch>
            <a:fillRect/>
          </a:stretch>
        </p:blipFill>
        <p:spPr>
          <a:xfrm rot="7433988">
            <a:off x="4068854" y="8421442"/>
            <a:ext cx="540807" cy="296951"/>
          </a:xfrm>
          <a:prstGeom prst="rect">
            <a:avLst/>
          </a:prstGeom>
        </p:spPr>
      </p:pic>
    </p:spTree>
    <p:extLst>
      <p:ext uri="{BB962C8B-B14F-4D97-AF65-F5344CB8AC3E}">
        <p14:creationId xmlns:p14="http://schemas.microsoft.com/office/powerpoint/2010/main" val="2150473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0" name="TextBox 9">
            <a:extLst>
              <a:ext uri="{FF2B5EF4-FFF2-40B4-BE49-F238E27FC236}">
                <a16:creationId xmlns:a16="http://schemas.microsoft.com/office/drawing/2014/main" id="{373FE7FD-D960-4F57-83E2-FE87C41EB0C4}"/>
              </a:ext>
            </a:extLst>
          </p:cNvPr>
          <p:cNvSpPr txBox="1"/>
          <p:nvPr/>
        </p:nvSpPr>
        <p:spPr>
          <a:xfrm rot="5400000">
            <a:off x="1721342" y="4466991"/>
            <a:ext cx="8754852" cy="822960"/>
          </a:xfrm>
          <a:prstGeom prst="rect">
            <a:avLst/>
          </a:prstGeom>
          <a:noFill/>
        </p:spPr>
        <p:txBody>
          <a:bodyPr wrap="square" rtlCol="0">
            <a:spAutoFit/>
          </a:bodyPr>
          <a:lstStyle/>
          <a:p>
            <a:r>
              <a:rPr lang="cy" sz="4800" b="1" i="0" strike="noStrike" cap="none" spc="300" baseline="0" dirty="0" smtClean="0">
                <a:ln w="9525" cap="flat" cmpd="sng">
                  <a:solidFill>
                    <a:srgbClr val="3B4759"/>
                  </a:solidFill>
                  <a:prstDash val="solid"/>
                  <a:round/>
                </a:ln>
                <a:solidFill>
                  <a:srgbClr val="FFFFFF"/>
                </a:solidFill>
                <a:effectLst>
                  <a:outerShdw blurRad="38100" dist="38100" dir="2700000" algn="tl">
                    <a:srgbClr val="000000">
                      <a:alpha val="43137"/>
                    </a:srgbClr>
                  </a:outerShdw>
                </a:effectLst>
                <a:latin typeface="Lato Medium"/>
                <a:ea typeface="Lato Medium"/>
                <a:cs typeface="Lato Medium"/>
              </a:rPr>
              <a:t>deilliannau’r </a:t>
            </a:r>
            <a:r>
              <a:rPr lang="cy" sz="4800" b="1" i="0" strike="noStrike" cap="none" spc="300" baseline="0" dirty="0" smtClean="0">
                <a:solidFill>
                  <a:srgbClr val="1B1E3E"/>
                </a:solidFill>
                <a:effectLst>
                  <a:outerShdw blurRad="38100" dist="38100" dir="2700000" algn="tl">
                    <a:srgbClr val="000000">
                      <a:alpha val="43137"/>
                    </a:srgbClr>
                  </a:outerShdw>
                </a:effectLst>
                <a:latin typeface="Lato Medium"/>
                <a:ea typeface="Lato Medium"/>
                <a:cs typeface="Lato Medium"/>
              </a:rPr>
              <a:t>prosiect</a:t>
            </a:r>
            <a:endParaRPr lang="cy" sz="4800" b="1" i="0" strike="noStrike" cap="none" spc="300" baseline="0" dirty="0">
              <a:solidFill>
                <a:srgbClr val="1B1E3E"/>
              </a:solidFill>
              <a:effectLst>
                <a:outerShdw blurRad="38100" dist="38100" dir="2700000" algn="tl">
                  <a:srgbClr val="000000">
                    <a:alpha val="43137"/>
                  </a:srgbClr>
                </a:outerShdw>
              </a:effectLst>
              <a:latin typeface="Lato Medium"/>
              <a:ea typeface="Lato Medium"/>
              <a:cs typeface="Lato Medium"/>
            </a:endParaRPr>
          </a:p>
        </p:txBody>
      </p:sp>
      <p:sp>
        <p:nvSpPr>
          <p:cNvPr id="5" name="TextBox 4">
            <a:extLst>
              <a:ext uri="{FF2B5EF4-FFF2-40B4-BE49-F238E27FC236}">
                <a16:creationId xmlns:a16="http://schemas.microsoft.com/office/drawing/2014/main" id="{3D5FACCC-053F-4361-96C6-CF8AEACA0DEA}"/>
              </a:ext>
            </a:extLst>
          </p:cNvPr>
          <p:cNvSpPr txBox="1"/>
          <p:nvPr/>
        </p:nvSpPr>
        <p:spPr>
          <a:xfrm>
            <a:off x="0" y="9650786"/>
            <a:ext cx="6869251" cy="228600"/>
          </a:xfrm>
          <a:prstGeom prst="rect">
            <a:avLst/>
          </a:prstGeom>
          <a:solidFill>
            <a:schemeClr val="accent4">
              <a:lumMod val="50000"/>
            </a:schemeClr>
          </a:solidFill>
          <a:ln>
            <a:solidFill>
              <a:schemeClr val="accent4">
                <a:lumMod val="50000"/>
              </a:schemeClr>
            </a:solidFill>
          </a:ln>
        </p:spPr>
        <p:txBody>
          <a:bodyPr wrap="square" rtlCol="0">
            <a:spAutoFit/>
          </a:bodyPr>
          <a:lstStyle/>
          <a:p>
            <a:pPr algn="ctr"/>
            <a:r>
              <a:rPr lang="cy" sz="900" b="0" i="0" strike="noStrike" cap="none" spc="0" baseline="0">
                <a:solidFill>
                  <a:srgbClr val="FFFFFF"/>
                </a:solidFill>
                <a:effectLst/>
                <a:latin typeface="Calibri"/>
                <a:ea typeface="Calibri"/>
                <a:cs typeface="Calibri"/>
              </a:rPr>
              <a:t>- 4 -</a:t>
            </a:r>
          </a:p>
        </p:txBody>
      </p:sp>
      <p:sp>
        <p:nvSpPr>
          <p:cNvPr id="23" name="TextBox 22">
            <a:extLst>
              <a:ext uri="{FF2B5EF4-FFF2-40B4-BE49-F238E27FC236}">
                <a16:creationId xmlns:a16="http://schemas.microsoft.com/office/drawing/2014/main" id="{B65F9CA8-3AB6-46F2-B530-3FB86915F2BD}"/>
              </a:ext>
            </a:extLst>
          </p:cNvPr>
          <p:cNvSpPr txBox="1"/>
          <p:nvPr/>
        </p:nvSpPr>
        <p:spPr>
          <a:xfrm>
            <a:off x="459164" y="3178219"/>
            <a:ext cx="2391713" cy="4297679"/>
          </a:xfrm>
          <a:prstGeom prst="rect">
            <a:avLst/>
          </a:prstGeom>
          <a:noFill/>
        </p:spPr>
        <p:txBody>
          <a:bodyPr wrap="square" rtlCol="0">
            <a:spAutoFit/>
          </a:bodyPr>
          <a:lstStyle/>
          <a:p>
            <a:r>
              <a:rPr lang="cy" sz="1800" b="1" i="0" strike="noStrike" cap="none" spc="0" baseline="0">
                <a:solidFill>
                  <a:srgbClr val="596A85"/>
                </a:solidFill>
                <a:effectLst/>
                <a:latin typeface="Calibri"/>
                <a:ea typeface="Calibri"/>
                <a:cs typeface="Calibri"/>
              </a:rPr>
              <a:t>Beth oeddem eisiau i ddigwydd?</a:t>
            </a:r>
          </a:p>
          <a:p>
            <a:pPr algn="just"/>
            <a:endParaRPr lang="en-GB" sz="1200"/>
          </a:p>
          <a:p>
            <a:pPr algn="just"/>
            <a:r>
              <a:rPr lang="cy" sz="1200" b="0" i="0" strike="noStrike" cap="none" spc="0" baseline="0">
                <a:solidFill>
                  <a:srgbClr val="000000"/>
                </a:solidFill>
                <a:effectLst/>
                <a:latin typeface="Calibri"/>
                <a:ea typeface="Calibri"/>
                <a:cs typeface="Calibri"/>
              </a:rPr>
              <a:t>Bwriad y prosiect oedd creu Canolfan Ddiwylliant arloesol, wedi ei dylunio’n sensitif, ar gyfer tref a sir Conwy, a fyddai’n darparu amgylchedd i bobl o bob oed allu ymgysylltu â threftadaeth. </a:t>
            </a:r>
          </a:p>
          <a:p>
            <a:pPr algn="just"/>
            <a:endParaRPr lang="en-GB" sz="1200"/>
          </a:p>
          <a:p>
            <a:pPr algn="just"/>
            <a:r>
              <a:rPr lang="cy" sz="1200" b="0" i="0" strike="noStrike" cap="none" spc="0" baseline="0">
                <a:solidFill>
                  <a:srgbClr val="000000"/>
                </a:solidFill>
                <a:effectLst/>
                <a:latin typeface="Calibri"/>
                <a:ea typeface="Calibri"/>
                <a:cs typeface="Calibri"/>
              </a:rPr>
              <a:t>Yn ystod y broses gynllunio ac adeiladu, nod y prosiect oedd diogelu casgliad treftadaeth Conwy, darparu rhaglen gynhwysfawr o weithgareddau ymgysylltu ym maes treftadaeth, y celfyddydau a diwylliant ledled y sir, cyrraedd cynulleidfaoedd newydd i gynnwys grwpiau na fyddai’n draddodiadol yn cael eu cynnwys mewn rhaglenni treftadaeth a diwylliant, ac uwchsgilio staff a gwirfoddolwyr.</a:t>
            </a:r>
          </a:p>
        </p:txBody>
      </p:sp>
      <p:pic>
        <p:nvPicPr>
          <p:cNvPr id="1026" name="Picture 2" descr="May be an image of 4 people and people smiling">
            <a:extLst>
              <a:ext uri="{FF2B5EF4-FFF2-40B4-BE49-F238E27FC236}">
                <a16:creationId xmlns:a16="http://schemas.microsoft.com/office/drawing/2014/main" id="{72F3F546-5E1D-4540-B597-98E1659D59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 y="217902"/>
            <a:ext cx="5320247" cy="258499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8ACEA2D5-36CB-42FF-A813-B6A32115B9B9}"/>
              </a:ext>
            </a:extLst>
          </p:cNvPr>
          <p:cNvSpPr txBox="1"/>
          <p:nvPr/>
        </p:nvSpPr>
        <p:spPr>
          <a:xfrm>
            <a:off x="2993622" y="3178682"/>
            <a:ext cx="2391713" cy="4154984"/>
          </a:xfrm>
          <a:prstGeom prst="rect">
            <a:avLst/>
          </a:prstGeom>
          <a:noFill/>
        </p:spPr>
        <p:txBody>
          <a:bodyPr wrap="square" rtlCol="0">
            <a:spAutoFit/>
          </a:bodyPr>
          <a:lstStyle/>
          <a:p>
            <a:r>
              <a:rPr lang="cy" sz="1800" b="1" i="0" strike="noStrike" cap="none" spc="0" baseline="0" dirty="0">
                <a:solidFill>
                  <a:srgbClr val="596A85"/>
                </a:solidFill>
                <a:effectLst/>
                <a:latin typeface="Calibri"/>
                <a:ea typeface="Calibri"/>
                <a:cs typeface="Calibri"/>
              </a:rPr>
              <a:t>Pa wahaniaeth oeddem yn ei obeithio y </a:t>
            </a:r>
            <a:r>
              <a:rPr lang="cy" sz="1800" b="1" i="0" strike="noStrike" cap="none" spc="0" baseline="0" dirty="0" smtClean="0">
                <a:solidFill>
                  <a:srgbClr val="596A85"/>
                </a:solidFill>
                <a:effectLst/>
                <a:latin typeface="Calibri"/>
                <a:ea typeface="Calibri"/>
                <a:cs typeface="Calibri"/>
              </a:rPr>
              <a:t>byddai’r prosiect </a:t>
            </a:r>
            <a:r>
              <a:rPr lang="cy" sz="1800" b="1" i="0" strike="noStrike" cap="none" spc="0" baseline="0" dirty="0">
                <a:solidFill>
                  <a:srgbClr val="596A85"/>
                </a:solidFill>
                <a:effectLst/>
                <a:latin typeface="Calibri"/>
                <a:ea typeface="Calibri"/>
                <a:cs typeface="Calibri"/>
              </a:rPr>
              <a:t>yn </a:t>
            </a:r>
            <a:r>
              <a:rPr lang="cy" sz="1800" b="1" i="0" strike="noStrike" cap="none" spc="0" baseline="0" dirty="0" smtClean="0">
                <a:solidFill>
                  <a:srgbClr val="596A85"/>
                </a:solidFill>
                <a:effectLst/>
                <a:latin typeface="Calibri"/>
                <a:ea typeface="Calibri"/>
                <a:cs typeface="Calibri"/>
              </a:rPr>
              <a:t>ei </a:t>
            </a:r>
            <a:r>
              <a:rPr lang="cy" sz="1800" b="1" i="0" strike="noStrike" cap="none" spc="0" baseline="0" dirty="0">
                <a:solidFill>
                  <a:srgbClr val="596A85"/>
                </a:solidFill>
                <a:effectLst/>
                <a:latin typeface="Calibri"/>
                <a:ea typeface="Calibri"/>
                <a:cs typeface="Calibri"/>
              </a:rPr>
              <a:t>wneud?</a:t>
            </a:r>
          </a:p>
          <a:p>
            <a:pPr algn="just"/>
            <a:endParaRPr lang="en-GB" sz="1200" dirty="0"/>
          </a:p>
          <a:p>
            <a:pPr marL="171450" indent="-171450">
              <a:buFont typeface="Wingdings" panose="05000000000000000000" pitchFamily="2" charset="2"/>
              <a:buChar char="§"/>
            </a:pPr>
            <a:r>
              <a:rPr lang="cy" sz="1200" b="0" i="0" strike="noStrike" cap="none" spc="0" baseline="0" dirty="0">
                <a:solidFill>
                  <a:srgbClr val="000000"/>
                </a:solidFill>
                <a:effectLst/>
                <a:latin typeface="Calibri"/>
                <a:ea typeface="Calibri"/>
                <a:cs typeface="Calibri"/>
              </a:rPr>
              <a:t>Rheoli treftadaeth yn well;</a:t>
            </a:r>
          </a:p>
          <a:p>
            <a:pPr marL="171450" indent="-171450">
              <a:buFont typeface="Wingdings" panose="05000000000000000000" pitchFamily="2" charset="2"/>
              <a:buChar char="§"/>
            </a:pPr>
            <a:r>
              <a:rPr lang="cy" sz="1200" b="0" i="0" strike="noStrike" cap="none" spc="0" baseline="0" dirty="0">
                <a:solidFill>
                  <a:srgbClr val="000000"/>
                </a:solidFill>
                <a:effectLst/>
                <a:latin typeface="Calibri"/>
                <a:ea typeface="Calibri"/>
                <a:cs typeface="Calibri"/>
              </a:rPr>
              <a:t>Dehongli ac egluro treftadaeth yn well;</a:t>
            </a:r>
          </a:p>
          <a:p>
            <a:pPr marL="171450" indent="-171450">
              <a:buFont typeface="Wingdings" panose="05000000000000000000" pitchFamily="2" charset="2"/>
              <a:buChar char="§"/>
            </a:pPr>
            <a:r>
              <a:rPr lang="cy" sz="1200" dirty="0" smtClean="0">
                <a:solidFill>
                  <a:srgbClr val="000000"/>
                </a:solidFill>
                <a:latin typeface="Calibri"/>
                <a:ea typeface="Calibri"/>
                <a:cs typeface="Calibri"/>
              </a:rPr>
              <a:t>Nodi</a:t>
            </a:r>
            <a:r>
              <a:rPr lang="cy" sz="1200" b="0" i="0" strike="noStrike" cap="none" spc="0" baseline="0" dirty="0" smtClean="0">
                <a:solidFill>
                  <a:srgbClr val="000000"/>
                </a:solidFill>
                <a:effectLst/>
                <a:latin typeface="Calibri"/>
                <a:ea typeface="Calibri"/>
                <a:cs typeface="Calibri"/>
              </a:rPr>
              <a:t> </a:t>
            </a:r>
            <a:r>
              <a:rPr lang="cy" sz="1200" b="0" i="0" strike="noStrike" cap="none" spc="0" baseline="0" dirty="0">
                <a:solidFill>
                  <a:srgbClr val="000000"/>
                </a:solidFill>
                <a:effectLst/>
                <a:latin typeface="Calibri"/>
                <a:ea typeface="Calibri"/>
                <a:cs typeface="Calibri"/>
              </a:rPr>
              <a:t>a chofnodi treftadaeth;</a:t>
            </a:r>
          </a:p>
          <a:p>
            <a:pPr marL="171450" indent="-171450">
              <a:buFont typeface="Wingdings" panose="05000000000000000000" pitchFamily="2" charset="2"/>
              <a:buChar char="§"/>
            </a:pPr>
            <a:r>
              <a:rPr lang="cy" sz="1200" dirty="0">
                <a:solidFill>
                  <a:srgbClr val="000000"/>
                </a:solidFill>
                <a:latin typeface="Calibri"/>
                <a:ea typeface="Calibri"/>
                <a:cs typeface="Calibri"/>
              </a:rPr>
              <a:t>D</a:t>
            </a:r>
            <a:r>
              <a:rPr lang="cy" sz="1200" b="0" i="0" strike="noStrike" cap="none" spc="0" baseline="0" dirty="0" smtClean="0">
                <a:solidFill>
                  <a:srgbClr val="000000"/>
                </a:solidFill>
                <a:effectLst/>
                <a:latin typeface="Calibri"/>
                <a:ea typeface="Calibri"/>
                <a:cs typeface="Calibri"/>
              </a:rPr>
              <a:t>atblygu sgiliau pobl;</a:t>
            </a:r>
            <a:endParaRPr lang="cy" sz="1200" b="0" i="0" strike="noStrike" cap="none" spc="0" baseline="0" dirty="0">
              <a:solidFill>
                <a:srgbClr val="000000"/>
              </a:solidFill>
              <a:effectLst/>
              <a:latin typeface="Calibri"/>
              <a:ea typeface="Calibri"/>
              <a:cs typeface="Calibri"/>
            </a:endParaRPr>
          </a:p>
          <a:p>
            <a:pPr marL="171450" indent="-171450">
              <a:buFont typeface="Wingdings" panose="05000000000000000000" pitchFamily="2" charset="2"/>
              <a:buChar char="§"/>
            </a:pPr>
            <a:r>
              <a:rPr lang="cy" sz="1200" b="0" i="0" strike="noStrike" cap="none" spc="0" baseline="0" dirty="0" smtClean="0">
                <a:solidFill>
                  <a:srgbClr val="000000"/>
                </a:solidFill>
                <a:effectLst/>
                <a:latin typeface="Calibri"/>
                <a:ea typeface="Calibri"/>
                <a:cs typeface="Calibri"/>
              </a:rPr>
              <a:t>Newid agwedd </a:t>
            </a:r>
            <a:r>
              <a:rPr lang="cy" sz="1200" b="0" i="0" strike="noStrike" cap="none" spc="0" baseline="0" dirty="0">
                <a:solidFill>
                  <a:srgbClr val="000000"/>
                </a:solidFill>
                <a:effectLst/>
                <a:latin typeface="Calibri"/>
                <a:ea typeface="Calibri"/>
                <a:cs typeface="Calibri"/>
              </a:rPr>
              <a:t>ac/neu </a:t>
            </a:r>
            <a:r>
              <a:rPr lang="cy" sz="1200" b="0" i="0" strike="noStrike" cap="none" spc="0" baseline="0" dirty="0" smtClean="0">
                <a:solidFill>
                  <a:srgbClr val="000000"/>
                </a:solidFill>
                <a:effectLst/>
                <a:latin typeface="Calibri"/>
                <a:ea typeface="Calibri"/>
                <a:cs typeface="Calibri"/>
              </a:rPr>
              <a:t>ymddygiad pobl;</a:t>
            </a:r>
            <a:endParaRPr lang="cy" sz="1200" b="0" i="0" strike="noStrike" cap="none" spc="0" baseline="0" dirty="0">
              <a:solidFill>
                <a:srgbClr val="000000"/>
              </a:solidFill>
              <a:effectLst/>
              <a:latin typeface="Calibri"/>
              <a:ea typeface="Calibri"/>
              <a:cs typeface="Calibri"/>
            </a:endParaRPr>
          </a:p>
          <a:p>
            <a:pPr marL="171450" indent="-171450">
              <a:buFont typeface="Wingdings" panose="05000000000000000000" pitchFamily="2" charset="2"/>
              <a:buChar char="§"/>
            </a:pPr>
            <a:r>
              <a:rPr lang="cy" sz="1200" dirty="0">
                <a:solidFill>
                  <a:srgbClr val="000000"/>
                </a:solidFill>
                <a:latin typeface="Calibri"/>
                <a:ea typeface="Calibri"/>
                <a:cs typeface="Calibri"/>
              </a:rPr>
              <a:t>D</a:t>
            </a:r>
            <a:r>
              <a:rPr lang="cy" sz="1200" b="0" i="0" strike="noStrike" cap="none" spc="0" baseline="0" dirty="0" smtClean="0">
                <a:solidFill>
                  <a:srgbClr val="000000"/>
                </a:solidFill>
                <a:effectLst/>
                <a:latin typeface="Calibri"/>
                <a:ea typeface="Calibri"/>
                <a:cs typeface="Calibri"/>
              </a:rPr>
              <a:t>ysgu pobl </a:t>
            </a:r>
            <a:r>
              <a:rPr lang="cy" sz="1200" b="0" i="0" strike="noStrike" cap="none" spc="0" baseline="0" dirty="0">
                <a:solidFill>
                  <a:srgbClr val="000000"/>
                </a:solidFill>
                <a:effectLst/>
                <a:latin typeface="Calibri"/>
                <a:ea typeface="Calibri"/>
                <a:cs typeface="Calibri"/>
              </a:rPr>
              <a:t>am eu treftadaeth;</a:t>
            </a:r>
          </a:p>
          <a:p>
            <a:pPr marL="171450" indent="-171450">
              <a:buFont typeface="Wingdings" panose="05000000000000000000" pitchFamily="2" charset="2"/>
              <a:buChar char="§"/>
            </a:pPr>
            <a:r>
              <a:rPr lang="cy" sz="1200" b="0" i="0" strike="noStrike" cap="none" spc="0" baseline="0" dirty="0">
                <a:solidFill>
                  <a:srgbClr val="000000"/>
                </a:solidFill>
                <a:effectLst/>
                <a:latin typeface="Calibri"/>
                <a:ea typeface="Calibri"/>
                <a:cs typeface="Calibri"/>
              </a:rPr>
              <a:t>Pobl yn cael profiad dymunol;</a:t>
            </a:r>
          </a:p>
          <a:p>
            <a:pPr marL="171450" indent="-171450">
              <a:buFont typeface="Wingdings" panose="05000000000000000000" pitchFamily="2" charset="2"/>
              <a:buChar char="§"/>
            </a:pPr>
            <a:r>
              <a:rPr lang="cy" sz="1200" b="0" i="0" strike="noStrike" cap="none" spc="0" baseline="0" dirty="0">
                <a:solidFill>
                  <a:srgbClr val="000000"/>
                </a:solidFill>
                <a:effectLst/>
                <a:latin typeface="Calibri"/>
                <a:ea typeface="Calibri"/>
                <a:cs typeface="Calibri"/>
              </a:rPr>
              <a:t>Pobl yn gwirfoddoli eu hamser;</a:t>
            </a:r>
          </a:p>
          <a:p>
            <a:pPr marL="171450" indent="-171450">
              <a:buFont typeface="Wingdings" panose="05000000000000000000" pitchFamily="2" charset="2"/>
              <a:buChar char="§"/>
            </a:pPr>
            <a:r>
              <a:rPr lang="cy" sz="1200" b="0" i="0" strike="noStrike" cap="none" spc="0" baseline="0" dirty="0">
                <a:solidFill>
                  <a:srgbClr val="000000"/>
                </a:solidFill>
                <a:effectLst/>
                <a:latin typeface="Calibri"/>
                <a:ea typeface="Calibri"/>
                <a:cs typeface="Calibri"/>
              </a:rPr>
              <a:t>Lleihau effeithiau amgylcheddol negyddol;</a:t>
            </a:r>
          </a:p>
          <a:p>
            <a:pPr marL="171450" indent="-171450">
              <a:buFont typeface="Wingdings" panose="05000000000000000000" pitchFamily="2" charset="2"/>
              <a:buChar char="§"/>
            </a:pPr>
            <a:r>
              <a:rPr lang="cy" sz="1200" b="0" i="0" strike="noStrike" cap="none" spc="0" baseline="0" dirty="0">
                <a:solidFill>
                  <a:srgbClr val="000000"/>
                </a:solidFill>
                <a:effectLst/>
                <a:latin typeface="Calibri"/>
                <a:ea typeface="Calibri"/>
                <a:cs typeface="Calibri"/>
              </a:rPr>
              <a:t>Gwneud y gymuned leol yn lle gwell i fyw, gweithio ac ymweld;</a:t>
            </a:r>
          </a:p>
          <a:p>
            <a:pPr marL="171450" indent="-171450">
              <a:buFont typeface="Wingdings" panose="05000000000000000000" pitchFamily="2" charset="2"/>
              <a:buChar char="§"/>
            </a:pPr>
            <a:r>
              <a:rPr lang="cy" sz="1200" b="0" i="0" strike="noStrike" cap="none" spc="0" baseline="0" dirty="0">
                <a:solidFill>
                  <a:srgbClr val="000000"/>
                </a:solidFill>
                <a:effectLst/>
                <a:latin typeface="Calibri"/>
                <a:ea typeface="Calibri"/>
                <a:cs typeface="Calibri"/>
              </a:rPr>
              <a:t>Rhoi hwb i’r economi leol.</a:t>
            </a:r>
          </a:p>
        </p:txBody>
      </p:sp>
      <p:sp>
        <p:nvSpPr>
          <p:cNvPr id="28" name="Rectangle 27">
            <a:extLst>
              <a:ext uri="{FF2B5EF4-FFF2-40B4-BE49-F238E27FC236}">
                <a16:creationId xmlns:a16="http://schemas.microsoft.com/office/drawing/2014/main" id="{0DB9B017-0920-4F55-84F5-FBD9E0EA45C2}"/>
              </a:ext>
            </a:extLst>
          </p:cNvPr>
          <p:cNvSpPr/>
          <p:nvPr/>
        </p:nvSpPr>
        <p:spPr>
          <a:xfrm rot="5400000">
            <a:off x="2488018" y="5267790"/>
            <a:ext cx="1893212" cy="68692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5E17090E-806C-48D8-B646-AE45516A5DA7}"/>
              </a:ext>
            </a:extLst>
          </p:cNvPr>
          <p:cNvSpPr txBox="1"/>
          <p:nvPr/>
        </p:nvSpPr>
        <p:spPr>
          <a:xfrm>
            <a:off x="1176543" y="7981329"/>
            <a:ext cx="5161393" cy="1554480"/>
          </a:xfrm>
          <a:prstGeom prst="rect">
            <a:avLst/>
          </a:prstGeom>
          <a:noFill/>
        </p:spPr>
        <p:txBody>
          <a:bodyPr wrap="square" rtlCol="0">
            <a:spAutoFit/>
          </a:bodyPr>
          <a:lstStyle/>
          <a:p>
            <a:pPr algn="just"/>
            <a:r>
              <a:rPr lang="cy" sz="1200" b="1" i="1" strike="noStrike" cap="none" spc="0" baseline="0" dirty="0">
                <a:solidFill>
                  <a:srgbClr val="FFFFFF"/>
                </a:solidFill>
                <a:effectLst/>
                <a:latin typeface="Calibri"/>
                <a:ea typeface="Calibri"/>
                <a:cs typeface="Calibri"/>
              </a:rPr>
              <a:t>“Mae Canolfan Ddiwylliant Conwy yn borth i gasgliadau integredig treftadaeth a diwylliant y sir, a’u defnydd ar gyfer dysgu yn y gymuned, cyfranogi a mwynhad. Mae’r ganolfan yn diogelu casgliadau ac yn eu gwneud yn hygyrch drwy ddehongliad arloesol, adnoddau </a:t>
            </a:r>
            <a:r>
              <a:rPr lang="cy" sz="1200" b="1" i="1" strike="noStrike" cap="none" spc="0" baseline="0" dirty="0" smtClean="0">
                <a:solidFill>
                  <a:srgbClr val="FFFFFF"/>
                </a:solidFill>
                <a:effectLst/>
                <a:latin typeface="Calibri"/>
                <a:ea typeface="Calibri"/>
                <a:cs typeface="Calibri"/>
              </a:rPr>
              <a:t>dysgu a gweithgareddau, </a:t>
            </a:r>
            <a:r>
              <a:rPr lang="cy" sz="1200" b="1" i="1" strike="noStrike" cap="none" spc="0" baseline="0" dirty="0">
                <a:solidFill>
                  <a:srgbClr val="FFFFFF"/>
                </a:solidFill>
                <a:effectLst/>
                <a:latin typeface="Calibri"/>
                <a:ea typeface="Calibri"/>
                <a:cs typeface="Calibri"/>
              </a:rPr>
              <a:t>sy’n dod â threftadaeth yn fyw i bobl leol ac ymwelwyr. Mae pobl ifanc wrth wraidd y cyfan yr ydym yn ei wneud, yr ydym yn gweithio gyda’n tîm amlddisgyblaethol er mwyn sicrhau bod ein </a:t>
            </a:r>
            <a:r>
              <a:rPr lang="cy" sz="1200" b="1" i="1" strike="noStrike" cap="none" spc="0" baseline="0" dirty="0" smtClean="0">
                <a:solidFill>
                  <a:srgbClr val="FFFFFF"/>
                </a:solidFill>
                <a:effectLst/>
                <a:latin typeface="Calibri"/>
                <a:ea typeface="Calibri"/>
                <a:cs typeface="Calibri"/>
              </a:rPr>
              <a:t>casgliadau’n </a:t>
            </a:r>
            <a:r>
              <a:rPr lang="cy" sz="1200" b="1" i="1" strike="noStrike" cap="none" spc="0" baseline="0" dirty="0">
                <a:solidFill>
                  <a:srgbClr val="FFFFFF"/>
                </a:solidFill>
                <a:effectLst/>
                <a:latin typeface="Calibri"/>
                <a:ea typeface="Calibri"/>
                <a:cs typeface="Calibri"/>
              </a:rPr>
              <a:t>aros yn berthnasol i’r genhedlaeth bresennol a chenedlaethau’r dyfodol.” </a:t>
            </a:r>
          </a:p>
        </p:txBody>
      </p:sp>
      <p:sp>
        <p:nvSpPr>
          <p:cNvPr id="29" name="TextBox 28">
            <a:extLst>
              <a:ext uri="{FF2B5EF4-FFF2-40B4-BE49-F238E27FC236}">
                <a16:creationId xmlns:a16="http://schemas.microsoft.com/office/drawing/2014/main" id="{5ABEEA2C-A430-458B-B60F-E19167C95156}"/>
              </a:ext>
            </a:extLst>
          </p:cNvPr>
          <p:cNvSpPr txBox="1"/>
          <p:nvPr/>
        </p:nvSpPr>
        <p:spPr>
          <a:xfrm rot="16200000">
            <a:off x="-256610" y="8444971"/>
            <a:ext cx="1893213" cy="461665"/>
          </a:xfrm>
          <a:prstGeom prst="rect">
            <a:avLst/>
          </a:prstGeom>
          <a:noFill/>
        </p:spPr>
        <p:txBody>
          <a:bodyPr wrap="square" rtlCol="0">
            <a:spAutoFit/>
          </a:bodyPr>
          <a:lstStyle/>
          <a:p>
            <a:r>
              <a:rPr lang="cy" sz="2400" b="1" i="0" strike="noStrike" cap="none" spc="-150" baseline="0" dirty="0">
                <a:ln w="9525" cap="flat" cmpd="sng">
                  <a:solidFill>
                    <a:srgbClr val="504652"/>
                  </a:solidFill>
                  <a:prstDash val="solid"/>
                  <a:round/>
                </a:ln>
                <a:solidFill>
                  <a:srgbClr val="FFFFFF"/>
                </a:solidFill>
                <a:effectLst>
                  <a:outerShdw blurRad="38100" dist="38100" dir="2700000" algn="tl">
                    <a:srgbClr val="000000">
                      <a:alpha val="43137"/>
                    </a:srgbClr>
                  </a:outerShdw>
                </a:effectLst>
                <a:latin typeface="Lato Medium"/>
                <a:ea typeface="Lato Medium"/>
                <a:cs typeface="Lato Medium"/>
              </a:rPr>
              <a:t>gweledigaeth</a:t>
            </a:r>
            <a:endParaRPr lang="en-GB" sz="2400" b="1" spc="-150" dirty="0">
              <a:ln>
                <a:solidFill>
                  <a:schemeClr val="accent6">
                    <a:lumMod val="50000"/>
                  </a:schemeClr>
                </a:solidFill>
              </a:ln>
              <a:solidFill>
                <a:schemeClr val="tx2">
                  <a:lumMod val="75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2781399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C9B872F-D32F-4392-AD59-40D587CED301}"/>
              </a:ext>
            </a:extLst>
          </p:cNvPr>
          <p:cNvSpPr/>
          <p:nvPr/>
        </p:nvSpPr>
        <p:spPr>
          <a:xfrm>
            <a:off x="-1" y="0"/>
            <a:ext cx="6869251" cy="96543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0" name="TextBox 9">
            <a:extLst>
              <a:ext uri="{FF2B5EF4-FFF2-40B4-BE49-F238E27FC236}">
                <a16:creationId xmlns:a16="http://schemas.microsoft.com/office/drawing/2014/main" id="{373FE7FD-D960-4F57-83E2-FE87C41EB0C4}"/>
              </a:ext>
            </a:extLst>
          </p:cNvPr>
          <p:cNvSpPr txBox="1"/>
          <p:nvPr/>
        </p:nvSpPr>
        <p:spPr>
          <a:xfrm>
            <a:off x="471507" y="643985"/>
            <a:ext cx="3447577" cy="461772"/>
          </a:xfrm>
          <a:prstGeom prst="rect">
            <a:avLst/>
          </a:prstGeom>
          <a:noFill/>
        </p:spPr>
        <p:txBody>
          <a:bodyPr wrap="none" rtlCol="0">
            <a:spAutoFit/>
          </a:bodyPr>
          <a:lstStyle/>
          <a:p>
            <a:r>
              <a:rPr lang="cy" sz="2400" b="1" i="0" strike="noStrike" cap="none" spc="0" baseline="0">
                <a:solidFill>
                  <a:srgbClr val="1B1E3E"/>
                </a:solidFill>
                <a:effectLst>
                  <a:outerShdw blurRad="38100" dist="38100" dir="2700000" algn="tl">
                    <a:srgbClr val="000000">
                      <a:alpha val="43137"/>
                    </a:srgbClr>
                  </a:outerShdw>
                </a:effectLst>
                <a:latin typeface="Lato Medium"/>
                <a:ea typeface="Lato Medium"/>
                <a:cs typeface="Lato Medium"/>
              </a:rPr>
              <a:t>Beth yw’r deilliannau?</a:t>
            </a:r>
            <a:endParaRPr lang="en-GB" sz="2400" b="1">
              <a:solidFill>
                <a:schemeClr val="tx2">
                  <a:lumMod val="75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endParaRPr>
          </a:p>
        </p:txBody>
      </p:sp>
      <p:sp>
        <p:nvSpPr>
          <p:cNvPr id="28" name="Rectangle 27">
            <a:extLst>
              <a:ext uri="{FF2B5EF4-FFF2-40B4-BE49-F238E27FC236}">
                <a16:creationId xmlns:a16="http://schemas.microsoft.com/office/drawing/2014/main" id="{32C86C5B-FB68-4348-9A6B-878624415B6B}"/>
              </a:ext>
            </a:extLst>
          </p:cNvPr>
          <p:cNvSpPr/>
          <p:nvPr/>
        </p:nvSpPr>
        <p:spPr>
          <a:xfrm>
            <a:off x="397043" y="1459626"/>
            <a:ext cx="3150672" cy="8056387"/>
          </a:xfrm>
          <a:prstGeom prst="rect">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C56C6D9-3990-4092-9C10-A46915D36286}"/>
              </a:ext>
            </a:extLst>
          </p:cNvPr>
          <p:cNvSpPr/>
          <p:nvPr/>
        </p:nvSpPr>
        <p:spPr>
          <a:xfrm>
            <a:off x="3705727" y="1459626"/>
            <a:ext cx="3031958" cy="8056387"/>
          </a:xfrm>
          <a:prstGeom prst="rect">
            <a:avLst/>
          </a:prstGeom>
          <a:solidFill>
            <a:schemeClr val="accent6">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06C0A44B-ACF4-4C4A-BB45-B8C1F1F9D69F}"/>
              </a:ext>
            </a:extLst>
          </p:cNvPr>
          <p:cNvSpPr txBox="1"/>
          <p:nvPr/>
        </p:nvSpPr>
        <p:spPr>
          <a:xfrm>
            <a:off x="0" y="9663486"/>
            <a:ext cx="6869251" cy="228600"/>
          </a:xfrm>
          <a:prstGeom prst="rect">
            <a:avLst/>
          </a:prstGeom>
          <a:solidFill>
            <a:schemeClr val="accent4">
              <a:lumMod val="50000"/>
            </a:schemeClr>
          </a:solidFill>
        </p:spPr>
        <p:txBody>
          <a:bodyPr wrap="square" rtlCol="0">
            <a:spAutoFit/>
          </a:bodyPr>
          <a:lstStyle/>
          <a:p>
            <a:pPr algn="ctr"/>
            <a:r>
              <a:rPr lang="cy" sz="900" b="0" i="0" strike="noStrike" cap="none" spc="0" baseline="0">
                <a:solidFill>
                  <a:srgbClr val="FFFFFF"/>
                </a:solidFill>
                <a:effectLst/>
                <a:latin typeface="Calibri"/>
                <a:ea typeface="Calibri"/>
                <a:cs typeface="Calibri"/>
              </a:rPr>
              <a:t>- 5 -</a:t>
            </a:r>
          </a:p>
        </p:txBody>
      </p:sp>
      <p:sp>
        <p:nvSpPr>
          <p:cNvPr id="29" name="TextBox 28">
            <a:extLst>
              <a:ext uri="{FF2B5EF4-FFF2-40B4-BE49-F238E27FC236}">
                <a16:creationId xmlns:a16="http://schemas.microsoft.com/office/drawing/2014/main" id="{687B4845-B313-4B30-8499-73E807B8EAF5}"/>
              </a:ext>
            </a:extLst>
          </p:cNvPr>
          <p:cNvSpPr txBox="1"/>
          <p:nvPr/>
        </p:nvSpPr>
        <p:spPr>
          <a:xfrm>
            <a:off x="3705726" y="1493701"/>
            <a:ext cx="2983708" cy="8260082"/>
          </a:xfrm>
          <a:prstGeom prst="rect">
            <a:avLst/>
          </a:prstGeom>
          <a:noFill/>
        </p:spPr>
        <p:txBody>
          <a:bodyPr wrap="square" rtlCol="0">
            <a:spAutoFit/>
          </a:bodyPr>
          <a:lstStyle/>
          <a:p>
            <a:pPr algn="ctr"/>
            <a:r>
              <a:rPr lang="cy" sz="1800" b="1" i="0" strike="noStrike" cap="none" spc="0" baseline="0" dirty="0">
                <a:solidFill>
                  <a:srgbClr val="1B1E3E"/>
                </a:solidFill>
                <a:effectLst/>
                <a:latin typeface="Calibri"/>
                <a:ea typeface="Calibri"/>
                <a:cs typeface="Calibri"/>
              </a:rPr>
              <a:t>DEILLIANNAU I GYMUNEDAU</a:t>
            </a:r>
          </a:p>
          <a:p>
            <a:pPr algn="ctr"/>
            <a:r>
              <a:rPr lang="cy" sz="1400" b="1" i="1" strike="noStrike" cap="none" spc="0" baseline="0" dirty="0">
                <a:solidFill>
                  <a:srgbClr val="1B1E3E"/>
                </a:solidFill>
                <a:effectLst/>
                <a:latin typeface="Calibri"/>
                <a:ea typeface="Calibri"/>
                <a:cs typeface="Calibri"/>
              </a:rPr>
              <a:t>Wedi eu nodi gan 10 aelod o dîm rheoli a staff Canolfan Ddiwylliant Conwy</a:t>
            </a:r>
          </a:p>
          <a:p>
            <a:pPr algn="ctr"/>
            <a:endParaRPr lang="en-GB" sz="1200" b="1" i="1" dirty="0" smtClean="0">
              <a:solidFill>
                <a:schemeClr val="tx2">
                  <a:lumMod val="75000"/>
                </a:schemeClr>
              </a:solidFill>
            </a:endParaRP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Y mae wedi ennyn diddordeb llawer o bobl leol na fyddai efallai wedi defnyddio’r cyfleusterau.</a:t>
            </a: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Wedi darparu man hardd, egnïol, i’r gymuned ei ddefnyddio.</a:t>
            </a: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Mae’r prosiect wedi rhoi’r adnodd a’r ysgogiad ar gyfer nifer o is-brosiectau sydd wedi ymgysylltu cynulleidfaoedd newydd gyda threftadaeth.</a:t>
            </a:r>
          </a:p>
          <a:p>
            <a:pPr marL="171450" indent="-171450">
              <a:buFont typeface="Arial" panose="020B0604020202020204" pitchFamily="34" charset="0"/>
              <a:buChar char="•"/>
            </a:pPr>
            <a:r>
              <a:rPr lang="cy" sz="1400" b="1" dirty="0">
                <a:solidFill>
                  <a:srgbClr val="1B1E3E"/>
                </a:solidFill>
                <a:latin typeface="Calibri"/>
                <a:ea typeface="Calibri"/>
                <a:cs typeface="Calibri"/>
              </a:rPr>
              <a:t>R</a:t>
            </a:r>
            <a:r>
              <a:rPr lang="cy" sz="1400" b="1" i="0" strike="noStrike" cap="none" spc="0" baseline="0" dirty="0" smtClean="0">
                <a:solidFill>
                  <a:srgbClr val="1B1E3E"/>
                </a:solidFill>
                <a:effectLst/>
                <a:latin typeface="Calibri"/>
                <a:ea typeface="Calibri"/>
                <a:cs typeface="Calibri"/>
              </a:rPr>
              <a:t>ydym </a:t>
            </a:r>
            <a:r>
              <a:rPr lang="cy" sz="1400" b="1" i="0" strike="noStrike" cap="none" spc="0" baseline="0" dirty="0">
                <a:solidFill>
                  <a:srgbClr val="1B1E3E"/>
                </a:solidFill>
                <a:effectLst/>
                <a:latin typeface="Calibri"/>
                <a:ea typeface="Calibri"/>
                <a:cs typeface="Calibri"/>
              </a:rPr>
              <a:t>wedi darparu mannau tawel i’w defnyddio gan y gymuned.</a:t>
            </a:r>
          </a:p>
          <a:p>
            <a:pPr marL="171450" indent="-171450">
              <a:buFont typeface="Arial" panose="020B0604020202020204" pitchFamily="34" charset="0"/>
              <a:buChar char="•"/>
            </a:pPr>
            <a:r>
              <a:rPr lang="cy" sz="1400" b="1" dirty="0">
                <a:solidFill>
                  <a:srgbClr val="1B1E3E"/>
                </a:solidFill>
                <a:latin typeface="Calibri"/>
                <a:ea typeface="Calibri"/>
                <a:cs typeface="Calibri"/>
              </a:rPr>
              <a:t>R</a:t>
            </a:r>
            <a:r>
              <a:rPr lang="cy" sz="1400" b="1" i="0" strike="noStrike" cap="none" spc="0" baseline="0" dirty="0" smtClean="0">
                <a:solidFill>
                  <a:srgbClr val="1B1E3E"/>
                </a:solidFill>
                <a:effectLst/>
                <a:latin typeface="Calibri"/>
                <a:ea typeface="Calibri"/>
                <a:cs typeface="Calibri"/>
              </a:rPr>
              <a:t>ydym </a:t>
            </a:r>
            <a:r>
              <a:rPr lang="cy" sz="1400" b="1" i="0" strike="noStrike" cap="none" spc="0" baseline="0" dirty="0">
                <a:solidFill>
                  <a:srgbClr val="1B1E3E"/>
                </a:solidFill>
                <a:effectLst/>
                <a:latin typeface="Calibri"/>
                <a:ea typeface="Calibri"/>
                <a:cs typeface="Calibri"/>
              </a:rPr>
              <a:t>wedi rhoi mantais gymunedol drwy ein prosiect adeiladu – drwy wario’n lleol, yn benodol.</a:t>
            </a:r>
          </a:p>
          <a:p>
            <a:pPr marL="171450" indent="-171450">
              <a:buFont typeface="Arial" panose="020B0604020202020204" pitchFamily="34" charset="0"/>
              <a:buChar char="•"/>
            </a:pPr>
            <a:r>
              <a:rPr lang="cy" sz="1400" b="1" dirty="0" smtClean="0">
                <a:solidFill>
                  <a:srgbClr val="1B1E3E"/>
                </a:solidFill>
                <a:latin typeface="Calibri"/>
                <a:ea typeface="Calibri"/>
                <a:cs typeface="Calibri"/>
              </a:rPr>
              <a:t>Mae</a:t>
            </a:r>
            <a:r>
              <a:rPr lang="cy" sz="1400" b="1" i="0" strike="noStrike" cap="none" spc="0" baseline="0" dirty="0" smtClean="0">
                <a:solidFill>
                  <a:srgbClr val="1B1E3E"/>
                </a:solidFill>
                <a:effectLst/>
                <a:latin typeface="Calibri"/>
                <a:ea typeface="Calibri"/>
                <a:cs typeface="Calibri"/>
              </a:rPr>
              <a:t> </a:t>
            </a:r>
            <a:r>
              <a:rPr lang="cy" sz="1400" b="1" i="0" strike="noStrike" cap="none" spc="0" baseline="0" dirty="0">
                <a:solidFill>
                  <a:srgbClr val="1B1E3E"/>
                </a:solidFill>
                <a:effectLst/>
                <a:latin typeface="Calibri"/>
                <a:ea typeface="Calibri"/>
                <a:cs typeface="Calibri"/>
              </a:rPr>
              <a:t>gweld teuluoedd yn dod i fenthyg llyfrau ac eistedd yn y cylch darllen y tu </a:t>
            </a:r>
            <a:r>
              <a:rPr lang="cy" sz="1400" b="1" i="0" strike="noStrike" cap="none" spc="0" baseline="0" dirty="0" smtClean="0">
                <a:solidFill>
                  <a:srgbClr val="1B1E3E"/>
                </a:solidFill>
                <a:effectLst/>
                <a:latin typeface="Calibri"/>
                <a:ea typeface="Calibri"/>
                <a:cs typeface="Calibri"/>
              </a:rPr>
              <a:t>allan wedi bod </a:t>
            </a:r>
            <a:r>
              <a:rPr lang="cy" sz="1400" b="1" i="0" strike="noStrike" cap="none" spc="0" baseline="0" dirty="0">
                <a:solidFill>
                  <a:srgbClr val="1B1E3E"/>
                </a:solidFill>
                <a:effectLst/>
                <a:latin typeface="Calibri"/>
                <a:ea typeface="Calibri"/>
                <a:cs typeface="Calibri"/>
              </a:rPr>
              <a:t>yn braf.</a:t>
            </a: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Yr amrywiaeth o gyfleoedd i gymryd rhan ac ymgysylltu.</a:t>
            </a: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Mae’r Ganolfan Ddiwylliant wedi dod yn ganolbwynt ar gyfer y cyhoedd, gan annog pobl o bob cefndir i ymgysylltu a chymryd rhan mewn gwahanol weithgareddau.</a:t>
            </a: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Y mae croeso i bawb </a:t>
            </a:r>
            <a:r>
              <a:rPr lang="cy" sz="1400" b="1" i="0" strike="noStrike" cap="none" spc="0" baseline="0" dirty="0" smtClean="0">
                <a:solidFill>
                  <a:srgbClr val="1B1E3E"/>
                </a:solidFill>
                <a:effectLst/>
                <a:latin typeface="Calibri"/>
                <a:ea typeface="Calibri"/>
                <a:cs typeface="Calibri"/>
              </a:rPr>
              <a:t>yma </a:t>
            </a:r>
            <a:r>
              <a:rPr lang="cy" sz="1400" b="1" i="0" strike="noStrike" cap="none" spc="0" baseline="0" dirty="0">
                <a:solidFill>
                  <a:srgbClr val="1B1E3E"/>
                </a:solidFill>
                <a:effectLst/>
                <a:latin typeface="Calibri"/>
                <a:ea typeface="Calibri"/>
                <a:cs typeface="Calibri"/>
              </a:rPr>
              <a:t>– man diogel heb dâl mynediad. Mae man cymunedol cynhwysol, sydd am ddim, bellach yn beth prin, ac mae’r Ganolfan Ddiwylliant yn darparu hynny i’r ardal. </a:t>
            </a:r>
            <a:endParaRPr lang="en-GB" sz="1400" b="1" i="1" dirty="0">
              <a:solidFill>
                <a:schemeClr val="tx2">
                  <a:lumMod val="75000"/>
                </a:schemeClr>
              </a:solidFill>
            </a:endParaRPr>
          </a:p>
        </p:txBody>
      </p:sp>
      <p:sp>
        <p:nvSpPr>
          <p:cNvPr id="9" name="TextBox 8">
            <a:extLst>
              <a:ext uri="{FF2B5EF4-FFF2-40B4-BE49-F238E27FC236}">
                <a16:creationId xmlns:a16="http://schemas.microsoft.com/office/drawing/2014/main" id="{A250C6EA-2265-476F-B913-6984EBA464FD}"/>
              </a:ext>
            </a:extLst>
          </p:cNvPr>
          <p:cNvSpPr txBox="1"/>
          <p:nvPr/>
        </p:nvSpPr>
        <p:spPr>
          <a:xfrm>
            <a:off x="440010" y="1736624"/>
            <a:ext cx="3064738" cy="7345683"/>
          </a:xfrm>
          <a:prstGeom prst="rect">
            <a:avLst/>
          </a:prstGeom>
          <a:noFill/>
        </p:spPr>
        <p:txBody>
          <a:bodyPr wrap="square" rtlCol="0">
            <a:spAutoFit/>
          </a:bodyPr>
          <a:lstStyle/>
          <a:p>
            <a:pPr algn="ctr"/>
            <a:r>
              <a:rPr lang="cy" sz="1800" b="1" i="0" strike="noStrike" cap="none" spc="0" baseline="0" dirty="0">
                <a:solidFill>
                  <a:srgbClr val="1B1E3E"/>
                </a:solidFill>
                <a:effectLst/>
                <a:latin typeface="Calibri"/>
                <a:ea typeface="Calibri"/>
                <a:cs typeface="Calibri"/>
              </a:rPr>
              <a:t>DEILLIANNAU I DREFTADAETH</a:t>
            </a:r>
          </a:p>
          <a:p>
            <a:pPr algn="ctr"/>
            <a:r>
              <a:rPr lang="cy" sz="1400" b="1" i="1" strike="noStrike" cap="none" spc="0" baseline="0" dirty="0">
                <a:solidFill>
                  <a:srgbClr val="1B1E3E"/>
                </a:solidFill>
                <a:effectLst/>
                <a:latin typeface="Calibri"/>
                <a:ea typeface="Calibri"/>
                <a:cs typeface="Calibri"/>
              </a:rPr>
              <a:t>Wedi eu nodi gan 10 aelod o dîm rheoli a staff Canolfan Ddiwylliant Conwy</a:t>
            </a:r>
          </a:p>
          <a:p>
            <a:pPr marL="171450" indent="-171450">
              <a:buFont typeface="Arial" panose="020B0604020202020204" pitchFamily="34" charset="0"/>
              <a:buChar char="•"/>
            </a:pPr>
            <a:endParaRPr lang="en-GB" sz="1200" b="1" dirty="0" smtClean="0">
              <a:solidFill>
                <a:schemeClr val="tx2">
                  <a:lumMod val="75000"/>
                </a:schemeClr>
              </a:solidFill>
            </a:endParaRP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Mae ein casgliadau treftadaeth bellach yn cael eu cadw dan amodau amgylcheddol da.</a:t>
            </a: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Mae’r casgliadau wedi cael eu dehongli’n well.</a:t>
            </a: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Mae’r dreftadaeth yn fwy hygyrch ac yn rhan o’r gymuned leol.</a:t>
            </a: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Cedwir y casgliadau archif ac amgueddfa yn ddiogel bellach mewn ystafell ddiogel o’r radd flaenaf, ar ôl cael eu cadw mewn lle anaddas am flynyddoedd lawer.</a:t>
            </a: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Mae’r Archifau’n fwy gweladwy a hygyrch.</a:t>
            </a: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Diogelu ein casgliadau – archifau ac amgueddfeydd.</a:t>
            </a: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Caiff ein casgliadau eu storio, eu dehongli a’u rheoli’n well bellach o ganlyniad i’r prosiect.</a:t>
            </a: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Mae ein casgliadau amgueddfa yn fwy hygyrch bellach, gan fod mwy ohonynt yn cael eu harddangos.</a:t>
            </a: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Yr ydym wedi casglu treftadaeth lafar newydd sylweddol drwy brosiect Pobl Conwy, sydd yn ychwanegu at ein casgliadau.</a:t>
            </a: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Adeiladwyd archif newydd pwrpasol.</a:t>
            </a:r>
          </a:p>
          <a:p>
            <a:pPr algn="ctr"/>
            <a:endParaRPr lang="en-GB" sz="1200" b="1" i="1" dirty="0">
              <a:solidFill>
                <a:schemeClr val="tx2">
                  <a:lumMod val="75000"/>
                </a:schemeClr>
              </a:solidFill>
            </a:endParaRPr>
          </a:p>
          <a:p>
            <a:pPr algn="ctr"/>
            <a:endParaRPr lang="en-GB" sz="1200" b="1" i="1" dirty="0">
              <a:solidFill>
                <a:schemeClr val="tx2">
                  <a:lumMod val="75000"/>
                </a:schemeClr>
              </a:solidFill>
            </a:endParaRPr>
          </a:p>
        </p:txBody>
      </p:sp>
    </p:spTree>
    <p:extLst>
      <p:ext uri="{BB962C8B-B14F-4D97-AF65-F5344CB8AC3E}">
        <p14:creationId xmlns:p14="http://schemas.microsoft.com/office/powerpoint/2010/main" val="25709738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DEE7BB9-04F4-48AF-B04D-7FA5C39A6C2B}"/>
              </a:ext>
            </a:extLst>
          </p:cNvPr>
          <p:cNvSpPr/>
          <p:nvPr/>
        </p:nvSpPr>
        <p:spPr>
          <a:xfrm>
            <a:off x="-1" y="0"/>
            <a:ext cx="6869251" cy="96543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0" name="TextBox 9">
            <a:extLst>
              <a:ext uri="{FF2B5EF4-FFF2-40B4-BE49-F238E27FC236}">
                <a16:creationId xmlns:a16="http://schemas.microsoft.com/office/drawing/2014/main" id="{373FE7FD-D960-4F57-83E2-FE87C41EB0C4}"/>
              </a:ext>
            </a:extLst>
          </p:cNvPr>
          <p:cNvSpPr txBox="1"/>
          <p:nvPr/>
        </p:nvSpPr>
        <p:spPr>
          <a:xfrm>
            <a:off x="471507" y="643985"/>
            <a:ext cx="3447577" cy="461772"/>
          </a:xfrm>
          <a:prstGeom prst="rect">
            <a:avLst/>
          </a:prstGeom>
          <a:noFill/>
        </p:spPr>
        <p:txBody>
          <a:bodyPr wrap="none" rtlCol="0">
            <a:spAutoFit/>
          </a:bodyPr>
          <a:lstStyle/>
          <a:p>
            <a:r>
              <a:rPr lang="cy" sz="2400" b="1" i="0" strike="noStrike" cap="none" spc="0" baseline="0">
                <a:solidFill>
                  <a:srgbClr val="1B1E3E"/>
                </a:solidFill>
                <a:effectLst>
                  <a:outerShdw blurRad="38100" dist="38100" dir="2700000" algn="tl">
                    <a:srgbClr val="000000">
                      <a:alpha val="43137"/>
                    </a:srgbClr>
                  </a:outerShdw>
                </a:effectLst>
                <a:latin typeface="Lato Medium"/>
                <a:ea typeface="Lato Medium"/>
                <a:cs typeface="Lato Medium"/>
              </a:rPr>
              <a:t>Beth yw’r deilliannau?</a:t>
            </a:r>
            <a:endParaRPr lang="en-GB" sz="2400" b="1">
              <a:solidFill>
                <a:schemeClr val="tx2">
                  <a:lumMod val="75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endParaRPr>
          </a:p>
        </p:txBody>
      </p:sp>
      <p:sp>
        <p:nvSpPr>
          <p:cNvPr id="16" name="Rectangle 15">
            <a:extLst>
              <a:ext uri="{FF2B5EF4-FFF2-40B4-BE49-F238E27FC236}">
                <a16:creationId xmlns:a16="http://schemas.microsoft.com/office/drawing/2014/main" id="{2C56C6D9-3990-4092-9C10-A46915D36286}"/>
              </a:ext>
            </a:extLst>
          </p:cNvPr>
          <p:cNvSpPr/>
          <p:nvPr/>
        </p:nvSpPr>
        <p:spPr>
          <a:xfrm rot="16200000">
            <a:off x="3693305" y="3570303"/>
            <a:ext cx="2755231" cy="3272590"/>
          </a:xfrm>
          <a:prstGeom prst="rect">
            <a:avLst/>
          </a:prstGeom>
          <a:solidFill>
            <a:schemeClr val="accent6">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C821CA3-F5D1-4147-A06C-BDC90A547243}"/>
              </a:ext>
            </a:extLst>
          </p:cNvPr>
          <p:cNvSpPr txBox="1"/>
          <p:nvPr/>
        </p:nvSpPr>
        <p:spPr>
          <a:xfrm>
            <a:off x="0" y="9663312"/>
            <a:ext cx="6869251" cy="228600"/>
          </a:xfrm>
          <a:prstGeom prst="rect">
            <a:avLst/>
          </a:prstGeom>
          <a:solidFill>
            <a:schemeClr val="accent4">
              <a:lumMod val="50000"/>
            </a:schemeClr>
          </a:solidFill>
        </p:spPr>
        <p:txBody>
          <a:bodyPr wrap="square" rtlCol="0">
            <a:spAutoFit/>
          </a:bodyPr>
          <a:lstStyle/>
          <a:p>
            <a:pPr algn="ctr"/>
            <a:r>
              <a:rPr lang="cy" sz="900" b="0" i="0" strike="noStrike" cap="none" spc="0" baseline="0">
                <a:solidFill>
                  <a:srgbClr val="FFFFFF"/>
                </a:solidFill>
                <a:effectLst/>
                <a:latin typeface="Calibri"/>
                <a:ea typeface="Calibri"/>
                <a:cs typeface="Calibri"/>
              </a:rPr>
              <a:t>- 6 -</a:t>
            </a:r>
          </a:p>
        </p:txBody>
      </p:sp>
      <p:sp>
        <p:nvSpPr>
          <p:cNvPr id="11" name="TextBox 10">
            <a:extLst>
              <a:ext uri="{FF2B5EF4-FFF2-40B4-BE49-F238E27FC236}">
                <a16:creationId xmlns:a16="http://schemas.microsoft.com/office/drawing/2014/main" id="{620C0937-C27D-494A-8E63-157779702EDC}"/>
              </a:ext>
            </a:extLst>
          </p:cNvPr>
          <p:cNvSpPr txBox="1"/>
          <p:nvPr/>
        </p:nvSpPr>
        <p:spPr>
          <a:xfrm>
            <a:off x="3304396" y="1364915"/>
            <a:ext cx="3081286" cy="277255"/>
          </a:xfrm>
          <a:prstGeom prst="rect">
            <a:avLst/>
          </a:prstGeom>
          <a:noFill/>
        </p:spPr>
        <p:txBody>
          <a:bodyPr wrap="square" rtlCol="0">
            <a:spAutoFit/>
          </a:bodyPr>
          <a:lstStyle/>
          <a:p>
            <a:pPr marL="0" marR="0" lvl="0" indent="0" defTabSz="457200" rtl="0" eaLnBrk="1" fontAlgn="auto" latinLnBrk="0" hangingPunct="1">
              <a:lnSpc>
                <a:spcPts val="1500"/>
              </a:lnSpc>
              <a:spcBef>
                <a:spcPct val="0"/>
              </a:spcBef>
              <a:spcAft>
                <a:spcPct val="0"/>
              </a:spcAft>
              <a:buClrTx/>
              <a:buSzTx/>
              <a:buFontTx/>
              <a:buNone/>
              <a:defRPr/>
            </a:pPr>
            <a:r>
              <a:rPr lang="en-GB" sz="1200" smtClean="0">
                <a:solidFill>
                  <a:prstClr val="black"/>
                </a:solidFill>
                <a:latin typeface="Calibri" panose="020F0502020204030204"/>
              </a:rPr>
              <a:t>.</a:t>
            </a:r>
            <a:endParaRPr lang="en-GB" sz="1200">
              <a:solidFill>
                <a:prstClr val="black"/>
              </a:solidFill>
              <a:latin typeface="Calibri" panose="020F0502020204030204"/>
            </a:endParaRPr>
          </a:p>
        </p:txBody>
      </p:sp>
      <p:sp>
        <p:nvSpPr>
          <p:cNvPr id="12" name="Rectangle 11">
            <a:extLst>
              <a:ext uri="{FF2B5EF4-FFF2-40B4-BE49-F238E27FC236}">
                <a16:creationId xmlns:a16="http://schemas.microsoft.com/office/drawing/2014/main" id="{8081FADF-C274-4126-88A4-1E8661E57C7A}"/>
              </a:ext>
            </a:extLst>
          </p:cNvPr>
          <p:cNvSpPr/>
          <p:nvPr/>
        </p:nvSpPr>
        <p:spPr>
          <a:xfrm>
            <a:off x="250978" y="1202756"/>
            <a:ext cx="3131507" cy="8007685"/>
          </a:xfrm>
          <a:prstGeom prst="rect">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y" sz="1800" b="1" i="0" strike="noStrike" cap="none" spc="0" baseline="0" dirty="0">
                <a:solidFill>
                  <a:srgbClr val="1B1E3E"/>
                </a:solidFill>
                <a:effectLst/>
                <a:latin typeface="Calibri"/>
                <a:ea typeface="Calibri"/>
                <a:cs typeface="Calibri"/>
              </a:rPr>
              <a:t>DEILLIANNAU I BOBL</a:t>
            </a:r>
            <a:endParaRPr lang="en-GB" b="1" dirty="0">
              <a:solidFill>
                <a:schemeClr val="tx2">
                  <a:lumMod val="75000"/>
                </a:schemeClr>
              </a:solidFill>
            </a:endParaRPr>
          </a:p>
          <a:p>
            <a:pPr algn="ctr"/>
            <a:r>
              <a:rPr lang="cy" sz="1400" b="1" i="1" strike="noStrike" cap="none" spc="0" baseline="0" dirty="0">
                <a:solidFill>
                  <a:srgbClr val="1B1E3E"/>
                </a:solidFill>
                <a:effectLst/>
                <a:latin typeface="Calibri"/>
                <a:ea typeface="Calibri"/>
                <a:cs typeface="Calibri"/>
              </a:rPr>
              <a:t>Wedi eu nodi gan 10 aelod o dîm rheoli a staff Canolfan Ddiwylliant Conwy</a:t>
            </a:r>
            <a:endParaRPr lang="en-GB" sz="1400" b="1" dirty="0">
              <a:solidFill>
                <a:schemeClr val="tx2">
                  <a:lumMod val="75000"/>
                </a:schemeClr>
              </a:solidFill>
            </a:endParaRPr>
          </a:p>
          <a:p>
            <a:pPr marL="171450" indent="-171450">
              <a:buFont typeface="Arial" panose="020B0604020202020204" pitchFamily="34" charset="0"/>
              <a:buChar char="•"/>
            </a:pPr>
            <a:endParaRPr lang="en-GB" sz="1400" b="1" dirty="0" smtClean="0">
              <a:solidFill>
                <a:schemeClr val="tx2">
                  <a:lumMod val="75000"/>
                </a:schemeClr>
              </a:solidFill>
            </a:endParaRP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Yr ydym wedi uwchsgilio gwirfoddolwyr a phrentisiaid (y prentisiaid drwy’r prosiect adeiladu yn ogystal). </a:t>
            </a: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Yr ydym wedi newid canfyddiadau, e.e. pobl ifanc, y Gymraeg a diwylliant Cymreig.</a:t>
            </a: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Y mae wedi rhoi bywyd newydd i’r lle ac wedi dathlu’r ysgol a’i hanes. Mae hyn wedi bod yn bwysig iawn i’r cyn-ddisgyblion, gan ei fod wedi bod yn gyfnod o fyfyrio, ac mae wedi bod yn wych cael arddangos ei ddefnydd gwreiddiol.</a:t>
            </a: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Yr ydym wedi darparu hyfforddiant, cyfleoedd gwirfoddoli a dysg wedi ei achredu i bobl, gan gyfrannu at eu sgiliau a’u cyflogadwyedd, a’u sgiliau meddal. Yr ydym wedi cefnogi ac ymgysylltu â phobl sydd â nam ar y synhwyrau, ac wedi gwneud ein casgliadau’n fwy hygyrch a pherthnasol.</a:t>
            </a: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Yr ydym wedi creu amgylchedd dysgu croesawgar, hygyrch a chefnogol yn y ganolfan sy’n darparu adnodd modern ar gyfer ymwelwyr.</a:t>
            </a:r>
          </a:p>
          <a:p>
            <a:pPr marL="171450" indent="-171450">
              <a:buFont typeface="Arial" panose="020B0604020202020204" pitchFamily="34" charset="0"/>
              <a:buChar char="•"/>
            </a:pPr>
            <a:r>
              <a:rPr lang="cy" sz="1400" b="1" i="0" strike="noStrike" cap="none" spc="0" baseline="0" dirty="0">
                <a:solidFill>
                  <a:srgbClr val="1B1E3E"/>
                </a:solidFill>
                <a:effectLst/>
                <a:latin typeface="Calibri"/>
                <a:ea typeface="Calibri"/>
                <a:cs typeface="Calibri"/>
              </a:rPr>
              <a:t>Cafwyd ton newydd o ddiddordeb gan bobl yn eu hanes lleol, ac maent wedi bod wrth eu </a:t>
            </a:r>
            <a:r>
              <a:rPr lang="cy" sz="1400" b="1" i="0" strike="noStrike" cap="none" spc="0" baseline="0" dirty="0" smtClean="0">
                <a:solidFill>
                  <a:srgbClr val="1B1E3E"/>
                </a:solidFill>
                <a:effectLst/>
                <a:latin typeface="Calibri"/>
                <a:ea typeface="Calibri"/>
                <a:cs typeface="Calibri"/>
              </a:rPr>
              <a:t>boddau’n </a:t>
            </a:r>
            <a:r>
              <a:rPr lang="cy" sz="1400" b="1" i="0" strike="noStrike" cap="none" spc="0" baseline="0" dirty="0">
                <a:solidFill>
                  <a:srgbClr val="1B1E3E"/>
                </a:solidFill>
                <a:effectLst/>
                <a:latin typeface="Calibri"/>
                <a:ea typeface="Calibri"/>
                <a:cs typeface="Calibri"/>
              </a:rPr>
              <a:t>sgwrsio am eu hatgofion o’r gorffennol, a sut fydd yr adeilad yn siapio’u hatgofion o’r presennol ar gyfer y dyfodol.</a:t>
            </a:r>
            <a:endParaRPr lang="en-GB" sz="1400" b="1" i="1" dirty="0">
              <a:solidFill>
                <a:schemeClr val="tx2">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576" y="4073123"/>
            <a:ext cx="2956688" cy="2266950"/>
          </a:xfrm>
          <a:prstGeom prst="rect">
            <a:avLst/>
          </a:prstGeom>
        </p:spPr>
      </p:pic>
    </p:spTree>
    <p:extLst>
      <p:ext uri="{BB962C8B-B14F-4D97-AF65-F5344CB8AC3E}">
        <p14:creationId xmlns:p14="http://schemas.microsoft.com/office/powerpoint/2010/main" val="15831193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BA213673-DE8D-4E4E-B838-F044598AA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68" r="4368"/>
          <a:stretch>
            <a:fillRect/>
          </a:stretch>
        </p:blipFill>
        <p:spPr bwMode="auto">
          <a:xfrm>
            <a:off x="0" y="-99165"/>
            <a:ext cx="6858000" cy="100051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46D07EB-4C32-475C-967E-7FE8E93BCCA4}"/>
              </a:ext>
            </a:extLst>
          </p:cNvPr>
          <p:cNvSpPr/>
          <p:nvPr/>
        </p:nvSpPr>
        <p:spPr>
          <a:xfrm>
            <a:off x="0" y="6876789"/>
            <a:ext cx="6869251" cy="7494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5" name="Title 1">
            <a:extLst>
              <a:ext uri="{FF2B5EF4-FFF2-40B4-BE49-F238E27FC236}">
                <a16:creationId xmlns:a16="http://schemas.microsoft.com/office/drawing/2014/main" id="{4597DF2C-5605-4AA3-AEE6-EFA909DF7C19}"/>
              </a:ext>
            </a:extLst>
          </p:cNvPr>
          <p:cNvSpPr txBox="1"/>
          <p:nvPr/>
        </p:nvSpPr>
        <p:spPr>
          <a:xfrm>
            <a:off x="829340" y="7004550"/>
            <a:ext cx="5483777" cy="493956"/>
          </a:xfrm>
          <a:prstGeom prst="rect">
            <a:avLst/>
          </a:prstGeom>
          <a:ln>
            <a:noFill/>
          </a:ln>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cy" sz="2800" b="1" i="0" strike="noStrike" cap="none" spc="300" baseline="0" dirty="0">
                <a:ln w="9525" cap="flat" cmpd="sng">
                  <a:solidFill>
                    <a:srgbClr val="FFFFFF"/>
                  </a:solidFill>
                  <a:prstDash val="solid"/>
                  <a:round/>
                </a:ln>
                <a:solidFill>
                  <a:srgbClr val="FFFFFF"/>
                </a:solidFill>
                <a:effectLst/>
                <a:latin typeface="Lato Medium"/>
                <a:ea typeface="Lato Medium"/>
                <a:cs typeface="Lato Medium"/>
              </a:rPr>
              <a:t>beth ydym wedi ei ddysgu?</a:t>
            </a:r>
          </a:p>
        </p:txBody>
      </p:sp>
    </p:spTree>
    <p:extLst>
      <p:ext uri="{BB962C8B-B14F-4D97-AF65-F5344CB8AC3E}">
        <p14:creationId xmlns:p14="http://schemas.microsoft.com/office/powerpoint/2010/main" val="251565398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939D71-2509-444A-A1B4-CC0A7341CDF0}"/>
              </a:ext>
            </a:extLst>
          </p:cNvPr>
          <p:cNvSpPr/>
          <p:nvPr/>
        </p:nvSpPr>
        <p:spPr>
          <a:xfrm>
            <a:off x="11249" y="-1"/>
            <a:ext cx="6858000" cy="524576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y" sz="1800" b="0" i="0" strike="noStrike" cap="none" spc="0" baseline="0">
                <a:solidFill>
                  <a:srgbClr val="504652"/>
                </a:solidFill>
                <a:effectLst/>
                <a:latin typeface="Calibri"/>
                <a:ea typeface="Calibri"/>
                <a:cs typeface="Calibri"/>
              </a:rPr>
              <a:t>“Cynllun gwych i’r llyfrgell, a stoc ardderchog.”</a:t>
            </a:r>
          </a:p>
          <a:p>
            <a:endParaRPr lang="en-GB">
              <a:solidFill>
                <a:schemeClr val="accent6">
                  <a:lumMod val="50000"/>
                </a:schemeClr>
              </a:solidFill>
            </a:endParaRPr>
          </a:p>
          <a:p>
            <a:r>
              <a:rPr lang="cy" sz="1800" b="0" i="0" strike="noStrike" cap="none" spc="0" baseline="0">
                <a:solidFill>
                  <a:srgbClr val="504652"/>
                </a:solidFill>
                <a:effectLst/>
                <a:latin typeface="Calibri"/>
                <a:ea typeface="Calibri"/>
                <a:cs typeface="Calibri"/>
              </a:rPr>
              <a:t>“Canolfan wedi ei pharatoi a’i rheoli’n hyfryd.”</a:t>
            </a:r>
          </a:p>
          <a:p>
            <a:endParaRPr lang="en-GB">
              <a:solidFill>
                <a:schemeClr val="accent6">
                  <a:lumMod val="50000"/>
                </a:schemeClr>
              </a:solidFill>
            </a:endParaRPr>
          </a:p>
          <a:p>
            <a:r>
              <a:rPr lang="cy" sz="1800" b="0" i="0" strike="noStrike" cap="none" spc="0" baseline="0">
                <a:solidFill>
                  <a:srgbClr val="504652"/>
                </a:solidFill>
                <a:effectLst/>
                <a:latin typeface="Calibri"/>
                <a:ea typeface="Calibri"/>
                <a:cs typeface="Calibri"/>
              </a:rPr>
              <a:t>“Da iawn, a mwy o le yma.”</a:t>
            </a:r>
          </a:p>
          <a:p>
            <a:endParaRPr lang="en-GB">
              <a:solidFill>
                <a:schemeClr val="accent6">
                  <a:lumMod val="50000"/>
                </a:schemeClr>
              </a:solidFill>
            </a:endParaRPr>
          </a:p>
          <a:p>
            <a:r>
              <a:rPr lang="cy" sz="1800" b="0" i="0" strike="noStrike" cap="none" spc="0" baseline="0">
                <a:solidFill>
                  <a:srgbClr val="504652"/>
                </a:solidFill>
                <a:effectLst/>
                <a:latin typeface="Calibri"/>
                <a:ea typeface="Calibri"/>
                <a:cs typeface="Calibri"/>
              </a:rPr>
              <a:t>“Dewis da o lyfrau mewn ystafell ddymunol, a digon o olau’n dod drwy’r gwydr…”</a:t>
            </a:r>
          </a:p>
        </p:txBody>
      </p:sp>
      <p:sp>
        <p:nvSpPr>
          <p:cNvPr id="9" name="Rectangle 8">
            <a:extLst>
              <a:ext uri="{FF2B5EF4-FFF2-40B4-BE49-F238E27FC236}">
                <a16:creationId xmlns:a16="http://schemas.microsoft.com/office/drawing/2014/main" id="{87AF168C-7FD8-43B7-9AB4-17419202A765}"/>
              </a:ext>
            </a:extLst>
          </p:cNvPr>
          <p:cNvSpPr/>
          <p:nvPr/>
        </p:nvSpPr>
        <p:spPr>
          <a:xfrm>
            <a:off x="-5864" y="6497536"/>
            <a:ext cx="6875113" cy="3164532"/>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322B6E3-260B-422D-8B90-CA70D678F05E}"/>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3" name="TextBox 12">
            <a:extLst>
              <a:ext uri="{FF2B5EF4-FFF2-40B4-BE49-F238E27FC236}">
                <a16:creationId xmlns:a16="http://schemas.microsoft.com/office/drawing/2014/main" id="{E2AB334D-B6E8-4652-B4D6-72E9DBB7CA19}"/>
              </a:ext>
            </a:extLst>
          </p:cNvPr>
          <p:cNvSpPr txBox="1"/>
          <p:nvPr/>
        </p:nvSpPr>
        <p:spPr>
          <a:xfrm>
            <a:off x="0" y="9669836"/>
            <a:ext cx="6869251" cy="228600"/>
          </a:xfrm>
          <a:prstGeom prst="rect">
            <a:avLst/>
          </a:prstGeom>
          <a:solidFill>
            <a:schemeClr val="accent4">
              <a:lumMod val="50000"/>
            </a:schemeClr>
          </a:solidFill>
        </p:spPr>
        <p:txBody>
          <a:bodyPr wrap="square" rtlCol="0">
            <a:spAutoFit/>
          </a:bodyPr>
          <a:lstStyle/>
          <a:p>
            <a:pPr algn="ctr"/>
            <a:r>
              <a:rPr lang="cy" sz="900" b="0" i="0" strike="noStrike" cap="none" spc="0" baseline="0">
                <a:solidFill>
                  <a:srgbClr val="FFFFFF"/>
                </a:solidFill>
                <a:effectLst/>
                <a:latin typeface="Calibri"/>
                <a:ea typeface="Calibri"/>
                <a:cs typeface="Calibri"/>
              </a:rPr>
              <a:t>- 8 -</a:t>
            </a:r>
          </a:p>
        </p:txBody>
      </p:sp>
      <p:sp>
        <p:nvSpPr>
          <p:cNvPr id="16" name="Rectangle 15">
            <a:extLst>
              <a:ext uri="{FF2B5EF4-FFF2-40B4-BE49-F238E27FC236}">
                <a16:creationId xmlns:a16="http://schemas.microsoft.com/office/drawing/2014/main" id="{CBE8C82D-ED88-48C9-A0B7-0C620284526E}"/>
              </a:ext>
            </a:extLst>
          </p:cNvPr>
          <p:cNvSpPr/>
          <p:nvPr/>
        </p:nvSpPr>
        <p:spPr>
          <a:xfrm>
            <a:off x="3594100" y="-7769"/>
            <a:ext cx="3263900" cy="1204537"/>
          </a:xfrm>
          <a:prstGeom prst="rect">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cy" sz="1800" b="1" i="0" strike="noStrike" cap="none" spc="600" baseline="0">
                <a:ln w="9525" cap="flat" cmpd="sng">
                  <a:solidFill>
                    <a:srgbClr val="3B4759"/>
                  </a:solidFill>
                  <a:prstDash val="solid"/>
                  <a:round/>
                </a:ln>
                <a:solidFill>
                  <a:srgbClr val="FFFFFF"/>
                </a:solidFill>
                <a:effectLst>
                  <a:outerShdw blurRad="38100" dist="38100" dir="2700000" algn="tl">
                    <a:srgbClr val="000000">
                      <a:alpha val="43137"/>
                    </a:srgbClr>
                  </a:outerShdw>
                </a:effectLst>
                <a:latin typeface="Lato Medium"/>
                <a:ea typeface="Lato Medium"/>
                <a:cs typeface="Lato Medium"/>
              </a:rPr>
              <a:t>beth mae’r</a:t>
            </a:r>
          </a:p>
          <a:p>
            <a:r>
              <a:rPr lang="cy" sz="1800" b="1" i="0" strike="noStrike" cap="none" spc="600" baseline="0">
                <a:solidFill>
                  <a:srgbClr val="C4BCC6"/>
                </a:solidFill>
                <a:effectLst>
                  <a:outerShdw blurRad="38100" dist="38100" dir="2700000" algn="tl">
                    <a:srgbClr val="000000">
                      <a:alpha val="43137"/>
                    </a:srgbClr>
                  </a:outerShdw>
                </a:effectLst>
                <a:latin typeface="Lato Medium"/>
                <a:ea typeface="Lato Medium"/>
                <a:cs typeface="Lato Medium"/>
              </a:rPr>
              <a:t>ymwelwyr yn ei ddweud</a:t>
            </a:r>
            <a:r>
              <a:rPr lang="cy" sz="1050" b="1" i="0" strike="noStrike" cap="none" spc="600" baseline="0">
                <a:solidFill>
                  <a:srgbClr val="C4BCC6"/>
                </a:solidFill>
                <a:effectLst>
                  <a:outerShdw blurRad="38100" dist="38100" dir="2700000" algn="tl">
                    <a:srgbClr val="000000">
                      <a:alpha val="43137"/>
                    </a:srgbClr>
                  </a:outerShdw>
                </a:effectLst>
                <a:latin typeface="Lato Medium"/>
                <a:ea typeface="Lato Medium"/>
                <a:cs typeface="Lato Medium"/>
              </a:rPr>
              <a:t>?</a:t>
            </a:r>
            <a:endParaRPr lang="en-GB" sz="1050" b="1" spc="600">
              <a:solidFill>
                <a:schemeClr val="accent6">
                  <a:lumMod val="60000"/>
                  <a:lumOff val="40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endParaRPr>
          </a:p>
        </p:txBody>
      </p:sp>
      <p:sp>
        <p:nvSpPr>
          <p:cNvPr id="18" name="Speech Bubble: Rectangle with Corners Rounded 17">
            <a:extLst>
              <a:ext uri="{FF2B5EF4-FFF2-40B4-BE49-F238E27FC236}">
                <a16:creationId xmlns:a16="http://schemas.microsoft.com/office/drawing/2014/main" id="{2AEE57EE-78FE-44C7-BB8F-D20DBAE36B75}"/>
              </a:ext>
            </a:extLst>
          </p:cNvPr>
          <p:cNvSpPr/>
          <p:nvPr/>
        </p:nvSpPr>
        <p:spPr>
          <a:xfrm>
            <a:off x="533924" y="8397511"/>
            <a:ext cx="1742156" cy="891007"/>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 sz="1400" b="0" i="0" strike="noStrike" cap="none" spc="0" baseline="0">
                <a:solidFill>
                  <a:srgbClr val="78697B"/>
                </a:solidFill>
                <a:effectLst/>
                <a:latin typeface="Calibri"/>
                <a:ea typeface="Calibri"/>
                <a:cs typeface="Calibri"/>
              </a:rPr>
              <a:t>Ystafell ymchwilio’r archifau – cyfforddus a chroesawgar</a:t>
            </a:r>
          </a:p>
        </p:txBody>
      </p:sp>
      <p:sp>
        <p:nvSpPr>
          <p:cNvPr id="20" name="Speech Bubble: Rectangle with Corners Rounded 19">
            <a:extLst>
              <a:ext uri="{FF2B5EF4-FFF2-40B4-BE49-F238E27FC236}">
                <a16:creationId xmlns:a16="http://schemas.microsoft.com/office/drawing/2014/main" id="{52C63512-C79E-4844-962D-78055E2607D6}"/>
              </a:ext>
            </a:extLst>
          </p:cNvPr>
          <p:cNvSpPr/>
          <p:nvPr/>
        </p:nvSpPr>
        <p:spPr>
          <a:xfrm>
            <a:off x="4475003" y="8397510"/>
            <a:ext cx="1742156" cy="891006"/>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 sz="1400" b="0" i="0" strike="noStrike" cap="none" spc="0" baseline="0">
                <a:solidFill>
                  <a:srgbClr val="78697B"/>
                </a:solidFill>
                <a:effectLst/>
                <a:latin typeface="Calibri"/>
                <a:ea typeface="Calibri"/>
                <a:cs typeface="Calibri"/>
              </a:rPr>
              <a:t>Y brif lyfrgell – mae’n eang, agored a chyfoes</a:t>
            </a:r>
          </a:p>
        </p:txBody>
      </p:sp>
      <p:sp>
        <p:nvSpPr>
          <p:cNvPr id="21" name="Speech Bubble: Rectangle with Corners Rounded 20">
            <a:extLst>
              <a:ext uri="{FF2B5EF4-FFF2-40B4-BE49-F238E27FC236}">
                <a16:creationId xmlns:a16="http://schemas.microsoft.com/office/drawing/2014/main" id="{D68D185B-E8B3-4E3F-BDCC-2D3459ADC21E}"/>
              </a:ext>
            </a:extLst>
          </p:cNvPr>
          <p:cNvSpPr/>
          <p:nvPr/>
        </p:nvSpPr>
        <p:spPr>
          <a:xfrm>
            <a:off x="533924" y="7262462"/>
            <a:ext cx="1742156" cy="891007"/>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 sz="1200" b="0" i="0" strike="noStrike" cap="none" spc="0" baseline="0" dirty="0" smtClean="0">
                <a:solidFill>
                  <a:srgbClr val="78697B"/>
                </a:solidFill>
                <a:effectLst/>
                <a:latin typeface="Calibri"/>
                <a:ea typeface="Calibri"/>
                <a:cs typeface="Calibri"/>
              </a:rPr>
              <a:t>Mae’r archif yn teimlo’n ddiogel a hawdd i’w ddefnyddio; mae’n olau</a:t>
            </a:r>
            <a:endParaRPr lang="cy" sz="1200" b="0" i="0" strike="noStrike" cap="none" spc="0" baseline="0" dirty="0">
              <a:solidFill>
                <a:srgbClr val="78697B"/>
              </a:solidFill>
              <a:effectLst/>
              <a:latin typeface="Calibri"/>
              <a:ea typeface="Calibri"/>
              <a:cs typeface="Calibri"/>
            </a:endParaRPr>
          </a:p>
        </p:txBody>
      </p:sp>
      <p:sp>
        <p:nvSpPr>
          <p:cNvPr id="22" name="Speech Bubble: Rectangle with Corners Rounded 21">
            <a:extLst>
              <a:ext uri="{FF2B5EF4-FFF2-40B4-BE49-F238E27FC236}">
                <a16:creationId xmlns:a16="http://schemas.microsoft.com/office/drawing/2014/main" id="{E23DE277-9FD0-4B30-8E02-062E26F95956}"/>
              </a:ext>
            </a:extLst>
          </p:cNvPr>
          <p:cNvSpPr/>
          <p:nvPr/>
        </p:nvSpPr>
        <p:spPr>
          <a:xfrm>
            <a:off x="2504463" y="8360845"/>
            <a:ext cx="1742156" cy="891007"/>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 sz="1400" b="0" i="0" strike="noStrike" cap="none" spc="0" baseline="0">
                <a:solidFill>
                  <a:srgbClr val="78697B"/>
                </a:solidFill>
                <a:effectLst/>
                <a:latin typeface="Calibri"/>
                <a:ea typeface="Calibri"/>
                <a:cs typeface="Calibri"/>
              </a:rPr>
              <a:t>Mae’r ffaith bod popeth dan yr unto yn syniad da</a:t>
            </a:r>
          </a:p>
        </p:txBody>
      </p:sp>
      <p:sp>
        <p:nvSpPr>
          <p:cNvPr id="23" name="Speech Bubble: Rectangle with Corners Rounded 22">
            <a:extLst>
              <a:ext uri="{FF2B5EF4-FFF2-40B4-BE49-F238E27FC236}">
                <a16:creationId xmlns:a16="http://schemas.microsoft.com/office/drawing/2014/main" id="{7B8316ED-AFCD-425A-81F0-486D1FEA5B26}"/>
              </a:ext>
            </a:extLst>
          </p:cNvPr>
          <p:cNvSpPr/>
          <p:nvPr/>
        </p:nvSpPr>
        <p:spPr>
          <a:xfrm>
            <a:off x="2504463" y="7251352"/>
            <a:ext cx="1742156" cy="902117"/>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 sz="1400" b="0" i="0" strike="noStrike" cap="none" spc="0" baseline="0">
                <a:solidFill>
                  <a:srgbClr val="78697B"/>
                </a:solidFill>
                <a:effectLst/>
                <a:latin typeface="Calibri"/>
                <a:ea typeface="Calibri"/>
                <a:cs typeface="Calibri"/>
              </a:rPr>
              <a:t>Yr ardd – mae’n lle dymunol i fod</a:t>
            </a:r>
          </a:p>
        </p:txBody>
      </p:sp>
      <p:sp>
        <p:nvSpPr>
          <p:cNvPr id="25" name="Speech Bubble: Rectangle with Corners Rounded 24">
            <a:extLst>
              <a:ext uri="{FF2B5EF4-FFF2-40B4-BE49-F238E27FC236}">
                <a16:creationId xmlns:a16="http://schemas.microsoft.com/office/drawing/2014/main" id="{EC5C53D7-A948-4122-8987-F643A2BFF441}"/>
              </a:ext>
            </a:extLst>
          </p:cNvPr>
          <p:cNvSpPr/>
          <p:nvPr/>
        </p:nvSpPr>
        <p:spPr>
          <a:xfrm>
            <a:off x="4475002" y="7251352"/>
            <a:ext cx="1742156" cy="902117"/>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 sz="1400" b="0" i="0" strike="noStrike" cap="none" spc="0" baseline="0">
                <a:solidFill>
                  <a:srgbClr val="78697B"/>
                </a:solidFill>
                <a:effectLst/>
                <a:latin typeface="Calibri"/>
                <a:ea typeface="Calibri"/>
                <a:cs typeface="Calibri"/>
              </a:rPr>
              <a:t>Yr adeilad cyfan – bocs gwydr sydd â theimlad agored a hygyrch</a:t>
            </a:r>
          </a:p>
        </p:txBody>
      </p:sp>
      <p:sp>
        <p:nvSpPr>
          <p:cNvPr id="15" name="Rectangle 14">
            <a:extLst>
              <a:ext uri="{FF2B5EF4-FFF2-40B4-BE49-F238E27FC236}">
                <a16:creationId xmlns:a16="http://schemas.microsoft.com/office/drawing/2014/main" id="{73939D71-2509-444A-A1B4-CC0A7341CDF0}"/>
              </a:ext>
            </a:extLst>
          </p:cNvPr>
          <p:cNvSpPr/>
          <p:nvPr/>
        </p:nvSpPr>
        <p:spPr>
          <a:xfrm>
            <a:off x="-5867" y="5245768"/>
            <a:ext cx="6875115" cy="1251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accent6">
                  <a:lumMod val="50000"/>
                </a:schemeClr>
              </a:solidFill>
            </a:endParaRPr>
          </a:p>
        </p:txBody>
      </p:sp>
      <p:graphicFrame>
        <p:nvGraphicFramePr>
          <p:cNvPr id="24" name="Chart 23">
            <a:extLst>
              <a:ext uri="{FF2B5EF4-FFF2-40B4-BE49-F238E27FC236}">
                <a16:creationId xmlns:a16="http://schemas.microsoft.com/office/drawing/2014/main" id="{8BFD313E-1418-41CF-A30F-1AE65697E1A4}"/>
              </a:ext>
            </a:extLst>
          </p:cNvPr>
          <p:cNvGraphicFramePr/>
          <p:nvPr>
            <p:extLst>
              <p:ext uri="{D42A27DB-BD31-4B8C-83A1-F6EECF244321}">
                <p14:modId xmlns:p14="http://schemas.microsoft.com/office/powerpoint/2010/main" val="3401505707"/>
              </p:ext>
            </p:extLst>
          </p:nvPr>
        </p:nvGraphicFramePr>
        <p:xfrm>
          <a:off x="1130306" y="3805926"/>
          <a:ext cx="4428284" cy="2484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97734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13EB0A-D242-473A-839F-521D3F0FBCC3}"/>
              </a:ext>
            </a:extLst>
          </p:cNvPr>
          <p:cNvSpPr/>
          <p:nvPr/>
        </p:nvSpPr>
        <p:spPr>
          <a:xfrm>
            <a:off x="-1" y="0"/>
            <a:ext cx="6869251" cy="9654316"/>
          </a:xfrm>
          <a:prstGeom prst="rect">
            <a:avLst/>
          </a:prstGeom>
          <a:solidFill>
            <a:srgbClr val="EB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9" name="TextBox 8">
            <a:extLst>
              <a:ext uri="{FF2B5EF4-FFF2-40B4-BE49-F238E27FC236}">
                <a16:creationId xmlns:a16="http://schemas.microsoft.com/office/drawing/2014/main" id="{A250C6EA-2265-476F-B913-6984EBA464FD}"/>
              </a:ext>
            </a:extLst>
          </p:cNvPr>
          <p:cNvSpPr txBox="1"/>
          <p:nvPr/>
        </p:nvSpPr>
        <p:spPr>
          <a:xfrm>
            <a:off x="472318" y="1369042"/>
            <a:ext cx="2789956" cy="8258403"/>
          </a:xfrm>
          <a:prstGeom prst="rect">
            <a:avLst/>
          </a:prstGeom>
          <a:noFill/>
        </p:spPr>
        <p:txBody>
          <a:bodyPr wrap="square" rtlCol="0">
            <a:spAutoFit/>
          </a:bodyPr>
          <a:lstStyle/>
          <a:p>
            <a:pPr algn="just">
              <a:lnSpc>
                <a:spcPts val="1500"/>
              </a:lnSpc>
            </a:pPr>
            <a:r>
              <a:rPr lang="cy" sz="1200" b="1" i="0" strike="noStrike" cap="none" spc="0" baseline="0">
                <a:solidFill>
                  <a:srgbClr val="596A85"/>
                </a:solidFill>
                <a:effectLst/>
                <a:latin typeface="Calibri"/>
                <a:ea typeface="Calibri"/>
                <a:cs typeface="Calibri"/>
              </a:rPr>
              <a:t>Pe baech yn cael y cyfle i wneud prosiect o’r math hwn eto, beth fyddech yn ei wneud yn wahanol?</a:t>
            </a:r>
          </a:p>
          <a:p>
            <a:pPr algn="just"/>
            <a:endParaRPr lang="en-GB" sz="1200"/>
          </a:p>
          <a:p>
            <a:pPr algn="just">
              <a:lnSpc>
                <a:spcPts val="1500"/>
              </a:lnSpc>
            </a:pPr>
            <a:r>
              <a:rPr lang="cy" sz="1200" b="0" i="0" strike="noStrike" cap="none" spc="0" baseline="0">
                <a:solidFill>
                  <a:srgbClr val="000000"/>
                </a:solidFill>
                <a:effectLst/>
                <a:latin typeface="Calibri"/>
                <a:ea typeface="Calibri"/>
                <a:cs typeface="Calibri"/>
              </a:rPr>
              <a:t>Ymatebodd 8 aelod o dîm rheoli a staff prosiect Canolfan Ddiwylliant Conwy i’r cwestiwn hwn fel rhan o werthusiad terfynol y prosiect. Iddynt hwy, mae’r dysgu’n seiliedig ar y profiadau a gafwyd o ddatblygu’r arddangosfeydd dehongli a’r graddau y gwnaed hynny’n fewnol. Mae hyn yn rhywbeth sydd wedi codi dro ar ôl tro ym mhob gwerthusiad prosiect. Mae eu hymatebion wedi eu dyfynnu’n uniongyrchol, ac wedi eu categoreiddio wedyn dan y prif benawdau:</a:t>
            </a:r>
          </a:p>
          <a:p>
            <a:pPr algn="just"/>
            <a:endParaRPr lang="en-GB" sz="1200"/>
          </a:p>
          <a:p>
            <a:pPr algn="just">
              <a:lnSpc>
                <a:spcPts val="1500"/>
              </a:lnSpc>
            </a:pPr>
            <a:r>
              <a:rPr lang="cy" sz="1200" b="1" i="0" strike="noStrike" cap="none" spc="0" baseline="0">
                <a:solidFill>
                  <a:srgbClr val="000000"/>
                </a:solidFill>
                <a:effectLst/>
                <a:latin typeface="Calibri"/>
                <a:ea typeface="Calibri"/>
                <a:cs typeface="Calibri"/>
              </a:rPr>
              <a:t>Dehongli</a:t>
            </a:r>
          </a:p>
          <a:p>
            <a:pPr marL="171450" indent="-171450" algn="just">
              <a:lnSpc>
                <a:spcPts val="1500"/>
              </a:lnSpc>
              <a:buFont typeface="Arial" panose="020B0604020202020204" pitchFamily="34" charset="0"/>
              <a:buChar char="•"/>
            </a:pPr>
            <a:r>
              <a:rPr lang="cy" sz="1200" b="0" i="0" strike="noStrike" cap="none" spc="0" baseline="0">
                <a:solidFill>
                  <a:srgbClr val="000000"/>
                </a:solidFill>
                <a:effectLst/>
                <a:latin typeface="Calibri"/>
                <a:ea typeface="Calibri"/>
                <a:cs typeface="Calibri"/>
              </a:rPr>
              <a:t>Penodi aelod o staff y prosiect i wneud ymchwil ac ysgrifennu dehongliad.</a:t>
            </a:r>
          </a:p>
          <a:p>
            <a:pPr marL="171450" indent="-171450" algn="just">
              <a:lnSpc>
                <a:spcPts val="1500"/>
              </a:lnSpc>
              <a:buFont typeface="Arial" panose="020B0604020202020204" pitchFamily="34" charset="0"/>
              <a:buChar char="•"/>
            </a:pPr>
            <a:r>
              <a:rPr lang="cy" sz="1200" b="0" i="0" strike="noStrike" cap="none" spc="0" baseline="0">
                <a:solidFill>
                  <a:srgbClr val="000000"/>
                </a:solidFill>
                <a:effectLst/>
                <a:latin typeface="Calibri"/>
                <a:ea typeface="Calibri"/>
                <a:cs typeface="Calibri"/>
              </a:rPr>
              <a:t>Ni fyddwn wedi talu i ymgynghorydd dehongli wneud ochr cysyniad / syniadau’r cynllun hwn. Yn y diwedd gorfu i staff wneud yr ymchwil eu hunain, a gwastraffwyd llawer o amser ar gwmni allanol yn methu deall yr hyn oedd ei angen.</a:t>
            </a:r>
          </a:p>
          <a:p>
            <a:pPr marL="171450" indent="-171450" algn="just">
              <a:lnSpc>
                <a:spcPts val="1500"/>
              </a:lnSpc>
              <a:buFont typeface="Arial" panose="020B0604020202020204" pitchFamily="34" charset="0"/>
              <a:buChar char="•"/>
            </a:pPr>
            <a:r>
              <a:rPr lang="cy" sz="1200" b="0" i="0" strike="noStrike" cap="none" spc="0" baseline="0">
                <a:solidFill>
                  <a:srgbClr val="000000"/>
                </a:solidFill>
                <a:effectLst/>
                <a:latin typeface="Calibri"/>
                <a:ea typeface="Calibri"/>
                <a:cs typeface="Calibri"/>
              </a:rPr>
              <a:t>Gweithio gyda thîm dehongli gwahanol.</a:t>
            </a:r>
          </a:p>
          <a:p>
            <a:pPr marL="171450" indent="-171450" algn="just">
              <a:buFont typeface="Arial" panose="020B0604020202020204" pitchFamily="34" charset="0"/>
              <a:buChar char="•"/>
            </a:pPr>
            <a:endParaRPr lang="en-GB" sz="1200"/>
          </a:p>
          <a:p>
            <a:pPr marL="0" marR="0" lvl="0" indent="0" algn="just" defTabSz="457200" rtl="0" eaLnBrk="1" fontAlgn="auto" latinLnBrk="0" hangingPunct="1">
              <a:lnSpc>
                <a:spcPts val="1500"/>
              </a:lnSpc>
              <a:spcBef>
                <a:spcPct val="0"/>
              </a:spcBef>
              <a:spcAft>
                <a:spcPct val="0"/>
              </a:spcAft>
              <a:buClrTx/>
              <a:buSzTx/>
              <a:buFontTx/>
              <a:buNone/>
              <a:defRPr/>
            </a:pPr>
            <a:r>
              <a:rPr lang="cy" sz="1200" b="1" i="0" strike="noStrike" cap="none" spc="0" baseline="0">
                <a:solidFill>
                  <a:srgbClr val="000000"/>
                </a:solidFill>
                <a:effectLst/>
                <a:latin typeface="Calibri"/>
                <a:ea typeface="Calibri"/>
                <a:cs typeface="Calibri"/>
              </a:rPr>
              <a:t>Gweithio gyda phobl a chasgliadau</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a:solidFill>
                  <a:srgbClr val="000000"/>
                </a:solidFill>
                <a:effectLst/>
                <a:latin typeface="Calibri"/>
                <a:ea typeface="Calibri"/>
                <a:cs typeface="Calibri"/>
              </a:rPr>
              <a:t>Efallai cael mwy o le i staff, er mwyn i fwy o wirfoddolwyr allu gweithio gyda ni ar y safle.</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a:solidFill>
                  <a:srgbClr val="000000"/>
                </a:solidFill>
                <a:effectLst/>
                <a:latin typeface="Calibri"/>
                <a:ea typeface="Calibri"/>
                <a:cs typeface="Calibri"/>
              </a:rPr>
              <a:t>Byddai’n dda pe bai’r staff yn rhyngweithio hyd yn oed fwy – staff yn gweithio yn y llyfrgell a’r archifau – er mwyn cynyddu ymhellach ddealltwriaeth o’r casgliadau / y cynnig / gofynion y gwahanol sail gwsmeriaid. Mae pob dim yn gweithio’n dda iawn. Rwy’n credu y gallwn fynd ymhellach, hyd yn oed.</a:t>
            </a:r>
          </a:p>
        </p:txBody>
      </p:sp>
      <p:sp>
        <p:nvSpPr>
          <p:cNvPr id="10" name="TextBox 9">
            <a:extLst>
              <a:ext uri="{FF2B5EF4-FFF2-40B4-BE49-F238E27FC236}">
                <a16:creationId xmlns:a16="http://schemas.microsoft.com/office/drawing/2014/main" id="{373FE7FD-D960-4F57-83E2-FE87C41EB0C4}"/>
              </a:ext>
            </a:extLst>
          </p:cNvPr>
          <p:cNvSpPr txBox="1"/>
          <p:nvPr/>
        </p:nvSpPr>
        <p:spPr>
          <a:xfrm>
            <a:off x="471507" y="643985"/>
            <a:ext cx="4201163" cy="461772"/>
          </a:xfrm>
          <a:prstGeom prst="rect">
            <a:avLst/>
          </a:prstGeom>
          <a:noFill/>
        </p:spPr>
        <p:txBody>
          <a:bodyPr wrap="none" rtlCol="0">
            <a:spAutoFit/>
          </a:bodyPr>
          <a:lstStyle/>
          <a:p>
            <a:r>
              <a:rPr lang="cy" sz="2400" b="1" i="0" strike="noStrike" cap="none" spc="0" baseline="0">
                <a:solidFill>
                  <a:srgbClr val="1B1E3E"/>
                </a:solidFill>
                <a:effectLst>
                  <a:outerShdw blurRad="38100" dist="38100" dir="2700000" algn="tl">
                    <a:srgbClr val="000000">
                      <a:alpha val="43137"/>
                    </a:srgbClr>
                  </a:outerShdw>
                </a:effectLst>
                <a:latin typeface="Lato Medium"/>
                <a:ea typeface="Lato Medium"/>
                <a:cs typeface="Lato Medium"/>
              </a:rPr>
              <a:t>Dysgu o gyflawni’r prosiect</a:t>
            </a:r>
          </a:p>
        </p:txBody>
      </p:sp>
      <p:sp>
        <p:nvSpPr>
          <p:cNvPr id="42" name="TextBox 41">
            <a:extLst>
              <a:ext uri="{FF2B5EF4-FFF2-40B4-BE49-F238E27FC236}">
                <a16:creationId xmlns:a16="http://schemas.microsoft.com/office/drawing/2014/main" id="{289ACC5E-BC7B-439B-BF55-AA3983D1A17E}"/>
              </a:ext>
            </a:extLst>
          </p:cNvPr>
          <p:cNvSpPr txBox="1"/>
          <p:nvPr/>
        </p:nvSpPr>
        <p:spPr>
          <a:xfrm>
            <a:off x="3595727" y="5944591"/>
            <a:ext cx="2723436" cy="3130144"/>
          </a:xfrm>
          <a:prstGeom prst="rect">
            <a:avLst/>
          </a:prstGeom>
          <a:noFill/>
        </p:spPr>
        <p:txBody>
          <a:bodyPr wrap="square" rtlCol="0">
            <a:spAutoFit/>
          </a:bodyPr>
          <a:lstStyle/>
          <a:p>
            <a:pPr marL="0" marR="0" lvl="0" indent="0" algn="just" defTabSz="457200" rtl="0" eaLnBrk="1" fontAlgn="auto" latinLnBrk="0" hangingPunct="1">
              <a:lnSpc>
                <a:spcPts val="1500"/>
              </a:lnSpc>
              <a:spcBef>
                <a:spcPct val="0"/>
              </a:spcBef>
              <a:spcAft>
                <a:spcPct val="0"/>
              </a:spcAft>
              <a:buClrTx/>
              <a:buSzTx/>
              <a:buFontTx/>
              <a:buNone/>
              <a:defRPr/>
            </a:pPr>
            <a:r>
              <a:rPr lang="cy" sz="1200" b="1" i="0" strike="noStrike" cap="none" spc="0" baseline="0">
                <a:solidFill>
                  <a:srgbClr val="000000"/>
                </a:solidFill>
                <a:effectLst/>
                <a:latin typeface="Calibri"/>
                <a:ea typeface="Calibri"/>
                <a:cs typeface="Calibri"/>
              </a:rPr>
              <a:t>Cyfathrebu</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a:solidFill>
                  <a:srgbClr val="000000"/>
                </a:solidFill>
                <a:effectLst/>
                <a:latin typeface="Calibri"/>
                <a:ea typeface="Calibri"/>
                <a:cs typeface="Calibri"/>
              </a:rPr>
              <a:t>Mabwysiadu dull mwy effeithiol o gyfathrebu rhwng aelodau’r prosiect.</a:t>
            </a:r>
          </a:p>
          <a:p>
            <a:pPr marL="0" marR="0" lvl="0" indent="0" algn="just" defTabSz="4572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ts val="1500"/>
              </a:lnSpc>
              <a:spcBef>
                <a:spcPct val="0"/>
              </a:spcBef>
              <a:spcAft>
                <a:spcPct val="0"/>
              </a:spcAft>
              <a:buClrTx/>
              <a:buSzTx/>
              <a:buFontTx/>
              <a:buNone/>
              <a:defRPr/>
            </a:pPr>
            <a:r>
              <a:rPr lang="cy" sz="1200" b="1" i="0" strike="noStrike" cap="none" spc="0" baseline="0">
                <a:solidFill>
                  <a:srgbClr val="000000"/>
                </a:solidFill>
                <a:effectLst/>
                <a:latin typeface="Calibri"/>
                <a:ea typeface="Calibri"/>
                <a:cs typeface="Calibri"/>
              </a:rPr>
              <a:t>Gwaith cyfalaf</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a:solidFill>
                  <a:srgbClr val="000000"/>
                </a:solidFill>
                <a:effectLst/>
                <a:latin typeface="Calibri"/>
                <a:ea typeface="Calibri"/>
                <a:cs typeface="Calibri"/>
              </a:rPr>
              <a:t>Amcangyfrif yr amser mae’n ei gymryd i sment galedu yn gywir, ac ystyriaethau eraill, er mwyn sicrhau bod y storfa’n barod mewn pryd.</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a:solidFill>
                  <a:srgbClr val="000000"/>
                </a:solidFill>
                <a:effectLst/>
                <a:latin typeface="Calibri"/>
                <a:ea typeface="Calibri"/>
                <a:cs typeface="Calibri"/>
              </a:rPr>
              <a:t>Llai o angen atgyweirio ar y safle.</a:t>
            </a:r>
          </a:p>
          <a:p>
            <a:pPr marL="171450" marR="0" lvl="0" indent="-171450" algn="just" defTabSz="457200" rtl="0" eaLnBrk="1" fontAlgn="auto" latinLnBrk="0" hangingPunct="1">
              <a:lnSpc>
                <a:spcPts val="1500"/>
              </a:lnSpc>
              <a:spcBef>
                <a:spcPct val="0"/>
              </a:spcBef>
              <a:spcAft>
                <a:spcPct val="0"/>
              </a:spcAft>
              <a:buClrTx/>
              <a:buSzTx/>
              <a:buFont typeface="Arial" panose="020B0604020202020204" pitchFamily="34" charset="0"/>
              <a:buChar char="•"/>
              <a:defRPr/>
            </a:pPr>
            <a:r>
              <a:rPr lang="cy" sz="1200" b="0" i="0" strike="noStrike" cap="none" spc="0" baseline="0">
                <a:solidFill>
                  <a:srgbClr val="000000"/>
                </a:solidFill>
                <a:effectLst/>
                <a:latin typeface="Calibri"/>
                <a:ea typeface="Calibri"/>
                <a:cs typeface="Calibri"/>
              </a:rPr>
              <a:t>Rhoi to neu ardal gysgodol yn yr ardd.</a:t>
            </a:r>
          </a:p>
          <a:p>
            <a:pPr algn="just">
              <a:lnSpc>
                <a:spcPts val="1500"/>
              </a:lnSpc>
            </a:pPr>
            <a:endParaRPr lang="en-GB" sz="1200"/>
          </a:p>
          <a:p>
            <a:pPr algn="just">
              <a:lnSpc>
                <a:spcPts val="1500"/>
              </a:lnSpc>
            </a:pPr>
            <a:r>
              <a:rPr lang="cy" sz="1200" b="1" i="0" strike="noStrike" cap="none" spc="0" baseline="0">
                <a:solidFill>
                  <a:srgbClr val="000000"/>
                </a:solidFill>
                <a:effectLst/>
                <a:latin typeface="Calibri"/>
                <a:ea typeface="Calibri"/>
                <a:cs typeface="Calibri"/>
              </a:rPr>
              <a:t>Gwerthuso</a:t>
            </a:r>
          </a:p>
          <a:p>
            <a:pPr marL="171450" indent="-171450" algn="just">
              <a:lnSpc>
                <a:spcPts val="1500"/>
              </a:lnSpc>
              <a:buFont typeface="Arial" panose="020B0604020202020204" pitchFamily="34" charset="0"/>
              <a:buChar char="•"/>
            </a:pPr>
            <a:r>
              <a:rPr lang="cy" sz="1200" b="0" i="0" strike="noStrike" cap="none" spc="0" baseline="0">
                <a:solidFill>
                  <a:srgbClr val="000000"/>
                </a:solidFill>
                <a:effectLst/>
                <a:latin typeface="Calibri"/>
                <a:ea typeface="Calibri"/>
                <a:cs typeface="Calibri"/>
              </a:rPr>
              <a:t>Sicrhau bod y staff yn casglu data gwerthuso yn fwy effeithiol o’r dechrau.</a:t>
            </a:r>
          </a:p>
        </p:txBody>
      </p:sp>
      <p:pic>
        <p:nvPicPr>
          <p:cNvPr id="66577" name="Picture 17" descr="May be an image of 1 person and smiling">
            <a:extLst>
              <a:ext uri="{FF2B5EF4-FFF2-40B4-BE49-F238E27FC236}">
                <a16:creationId xmlns:a16="http://schemas.microsoft.com/office/drawing/2014/main" id="{3AA2A949-8139-4B7F-88AF-2E69F186F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81" r="5857"/>
          <a:stretch>
            <a:fillRect/>
          </a:stretch>
        </p:blipFill>
        <p:spPr bwMode="auto">
          <a:xfrm>
            <a:off x="3695178" y="1362153"/>
            <a:ext cx="2623986" cy="4374768"/>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C2D6A80D-B948-47B8-BB31-5E9D1D3A217E}"/>
              </a:ext>
            </a:extLst>
          </p:cNvPr>
          <p:cNvSpPr txBox="1"/>
          <p:nvPr/>
        </p:nvSpPr>
        <p:spPr>
          <a:xfrm>
            <a:off x="0" y="9663312"/>
            <a:ext cx="6869251" cy="228600"/>
          </a:xfrm>
          <a:prstGeom prst="rect">
            <a:avLst/>
          </a:prstGeom>
          <a:solidFill>
            <a:schemeClr val="accent4">
              <a:lumMod val="50000"/>
            </a:schemeClr>
          </a:solidFill>
        </p:spPr>
        <p:txBody>
          <a:bodyPr wrap="square" rtlCol="0">
            <a:spAutoFit/>
          </a:bodyPr>
          <a:lstStyle/>
          <a:p>
            <a:pPr algn="ctr"/>
            <a:r>
              <a:rPr lang="cy" sz="900" b="0" i="0" strike="noStrike" cap="none" spc="0" baseline="0">
                <a:solidFill>
                  <a:srgbClr val="FFFFFF"/>
                </a:solidFill>
                <a:effectLst/>
                <a:latin typeface="Calibri"/>
                <a:ea typeface="Calibri"/>
                <a:cs typeface="Calibri"/>
              </a:rPr>
              <a:t>- 9 -</a:t>
            </a:r>
          </a:p>
        </p:txBody>
      </p:sp>
    </p:spTree>
    <p:extLst>
      <p:ext uri="{BB962C8B-B14F-4D97-AF65-F5344CB8AC3E}">
        <p14:creationId xmlns:p14="http://schemas.microsoft.com/office/powerpoint/2010/main" val="190801328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36795</TotalTime>
  <Words>3724</Words>
  <Application>Microsoft Office PowerPoint</Application>
  <PresentationFormat>A4 Paper (210x297 mm)</PresentationFormat>
  <Paragraphs>262</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Aller</vt:lpstr>
      <vt:lpstr>Arial</vt:lpstr>
      <vt:lpstr>Bradley Hand ITC</vt:lpstr>
      <vt:lpstr>Calibri</vt:lpstr>
      <vt:lpstr>Calibri Light</vt:lpstr>
      <vt:lpstr>Lato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Suryiah Evans</dc:creator>
  <cp:lastModifiedBy>Elysia Garner</cp:lastModifiedBy>
  <cp:revision>779</cp:revision>
  <dcterms:created xsi:type="dcterms:W3CDTF">2019-04-14T21:20:34Z</dcterms:created>
  <dcterms:modified xsi:type="dcterms:W3CDTF">2022-03-21T16:10:31Z</dcterms:modified>
</cp:coreProperties>
</file>