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352" r:id="rId3"/>
    <p:sldId id="377" r:id="rId4"/>
    <p:sldId id="411" r:id="rId5"/>
    <p:sldId id="353" r:id="rId6"/>
    <p:sldId id="360" r:id="rId7"/>
    <p:sldId id="398" r:id="rId8"/>
    <p:sldId id="399" r:id="rId9"/>
    <p:sldId id="349" r:id="rId10"/>
    <p:sldId id="351" r:id="rId11"/>
    <p:sldId id="350" r:id="rId12"/>
    <p:sldId id="410" r:id="rId13"/>
    <p:sldId id="356" r:id="rId14"/>
    <p:sldId id="354" r:id="rId15"/>
    <p:sldId id="355" r:id="rId16"/>
    <p:sldId id="259" r:id="rId1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yiah Evans" initials="SE" lastIdx="1" clrIdx="0">
    <p:extLst>
      <p:ext uri="{19B8F6BF-5375-455C-9EA6-DF929625EA0E}">
        <p15:presenceInfo xmlns:p15="http://schemas.microsoft.com/office/powerpoint/2012/main" userId="01a68f90004b96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0"/>
    <a:srgbClr val="EBF3F5"/>
    <a:srgbClr val="BEBFD1"/>
    <a:srgbClr val="5AA2AE"/>
    <a:srgbClr val="648DAB"/>
    <a:srgbClr val="6D7FA8"/>
    <a:srgbClr val="D1AAA7"/>
    <a:srgbClr val="9D90A0"/>
    <a:srgbClr val="9688A2"/>
    <a:srgbClr val="887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snapToGrid="0">
      <p:cViewPr varScale="1">
        <p:scale>
          <a:sx n="80" d="100"/>
          <a:sy n="80" d="100"/>
        </p:scale>
        <p:origin x="34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lumMod val="75000"/>
                </a:schemeClr>
              </a:solidFill>
              <a:ln>
                <a:noFill/>
              </a:ln>
              <a:effectLst/>
              <a:sp3d/>
            </c:spPr>
            <c:extLst>
              <c:ext xmlns:c16="http://schemas.microsoft.com/office/drawing/2014/chart" uri="{C3380CC4-5D6E-409C-BE32-E72D297353CC}">
                <c16:uniqueId val="{00000001-B292-4AE1-8ABA-08F12B29047C}"/>
              </c:ext>
            </c:extLst>
          </c:dPt>
          <c:dPt>
            <c:idx val="1"/>
            <c:bubble3D val="0"/>
            <c:spPr>
              <a:solidFill>
                <a:schemeClr val="accent5">
                  <a:lumMod val="60000"/>
                  <a:lumOff val="40000"/>
                </a:schemeClr>
              </a:solidFill>
              <a:ln>
                <a:noFill/>
              </a:ln>
              <a:effectLst/>
              <a:sp3d/>
            </c:spPr>
            <c:extLst>
              <c:ext xmlns:c16="http://schemas.microsoft.com/office/drawing/2014/chart" uri="{C3380CC4-5D6E-409C-BE32-E72D297353CC}">
                <c16:uniqueId val="{00000003-B292-4AE1-8ABA-08F12B29047C}"/>
              </c:ext>
            </c:extLst>
          </c:dPt>
          <c:dPt>
            <c:idx val="2"/>
            <c:bubble3D val="0"/>
            <c:spPr>
              <a:solidFill>
                <a:schemeClr val="tx2">
                  <a:lumMod val="20000"/>
                  <a:lumOff val="80000"/>
                </a:schemeClr>
              </a:solidFill>
              <a:ln>
                <a:noFill/>
              </a:ln>
              <a:effectLst/>
              <a:sp3d/>
            </c:spPr>
            <c:extLst>
              <c:ext xmlns:c16="http://schemas.microsoft.com/office/drawing/2014/chart" uri="{C3380CC4-5D6E-409C-BE32-E72D297353CC}">
                <c16:uniqueId val="{00000005-B292-4AE1-8ABA-08F12B29047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Sheet1!$A$1:$C$1</c:f>
              <c:strCache>
                <c:ptCount val="3"/>
                <c:pt idx="0">
                  <c:v>Excellent</c:v>
                </c:pt>
                <c:pt idx="1">
                  <c:v>Good</c:v>
                </c:pt>
                <c:pt idx="2">
                  <c:v>Not very good</c:v>
                </c:pt>
              </c:strCache>
            </c:strRef>
          </c:cat>
          <c:val>
            <c:numRef>
              <c:f>Sheet1!$A$2:$C$2</c:f>
              <c:numCache>
                <c:formatCode>General</c:formatCode>
                <c:ptCount val="3"/>
                <c:pt idx="0">
                  <c:v>19</c:v>
                </c:pt>
                <c:pt idx="1">
                  <c:v>4</c:v>
                </c:pt>
                <c:pt idx="2">
                  <c:v>1</c:v>
                </c:pt>
              </c:numCache>
            </c:numRef>
          </c:val>
          <c:extLst>
            <c:ext xmlns:c16="http://schemas.microsoft.com/office/drawing/2014/chart" uri="{C3380CC4-5D6E-409C-BE32-E72D297353CC}">
              <c16:uniqueId val="{00000006-B292-4AE1-8ABA-08F12B29047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DEECEF"/>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D6D7A6-C44B-4A2D-BA6D-824DC0AE8F5E}"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70338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6D7A6-C44B-4A2D-BA6D-824DC0AE8F5E}"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93681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6D7A6-C44B-4A2D-BA6D-824DC0AE8F5E}"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63182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6D7A6-C44B-4A2D-BA6D-824DC0AE8F5E}"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70984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6D7A6-C44B-4A2D-BA6D-824DC0AE8F5E}"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66402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D6D7A6-C44B-4A2D-BA6D-824DC0AE8F5E}"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41996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D6D7A6-C44B-4A2D-BA6D-824DC0AE8F5E}" type="datetimeFigureOut">
              <a:rPr lang="en-GB" smtClean="0"/>
              <a:t>07/03/2022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381368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D6D7A6-C44B-4A2D-BA6D-824DC0AE8F5E}" type="datetimeFigureOut">
              <a:rPr lang="en-GB" smtClean="0"/>
              <a:t>07/03/2022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93928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6D7A6-C44B-4A2D-BA6D-824DC0AE8F5E}" type="datetimeFigureOut">
              <a:rPr lang="en-GB" smtClean="0"/>
              <a:t>07/03/2022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138837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D6D7A6-C44B-4A2D-BA6D-824DC0AE8F5E}"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64782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D6D7A6-C44B-4A2D-BA6D-824DC0AE8F5E}"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845F0-58D6-4059-9EB4-2EF8B507CF3C}" type="slidenum">
              <a:rPr lang="en-GB" smtClean="0"/>
              <a:t>‹#›</a:t>
            </a:fld>
            <a:endParaRPr lang="en-GB"/>
          </a:p>
        </p:txBody>
      </p:sp>
    </p:spTree>
    <p:extLst>
      <p:ext uri="{BB962C8B-B14F-4D97-AF65-F5344CB8AC3E}">
        <p14:creationId xmlns:p14="http://schemas.microsoft.com/office/powerpoint/2010/main" val="283533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4D6D7A6-C44B-4A2D-BA6D-824DC0AE8F5E}" type="datetimeFigureOut">
              <a:rPr lang="en-GB" smtClean="0"/>
              <a:t>07/03/2022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4845F0-58D6-4059-9EB4-2EF8B507CF3C}" type="slidenum">
              <a:rPr lang="en-GB" smtClean="0"/>
              <a:t>‹#›</a:t>
            </a:fld>
            <a:endParaRPr lang="en-GB"/>
          </a:p>
        </p:txBody>
      </p:sp>
    </p:spTree>
    <p:extLst>
      <p:ext uri="{BB962C8B-B14F-4D97-AF65-F5344CB8AC3E}">
        <p14:creationId xmlns:p14="http://schemas.microsoft.com/office/powerpoint/2010/main" val="120433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97A2F-A723-4609-A9F4-50CC111A3235}"/>
              </a:ext>
            </a:extLst>
          </p:cNvPr>
          <p:cNvSpPr/>
          <p:nvPr/>
        </p:nvSpPr>
        <p:spPr>
          <a:xfrm>
            <a:off x="-1" y="8576342"/>
            <a:ext cx="6864695" cy="1321721"/>
          </a:xfrm>
          <a:prstGeom prst="rect">
            <a:avLst/>
          </a:prstGeom>
          <a:solidFill>
            <a:srgbClr val="616160"/>
          </a:solidFill>
          <a:ln>
            <a:solidFill>
              <a:srgbClr val="616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14D35D6-BDB6-4FAF-9E88-8FCE324C5697}"/>
              </a:ext>
            </a:extLst>
          </p:cNvPr>
          <p:cNvSpPr/>
          <p:nvPr/>
        </p:nvSpPr>
        <p:spPr>
          <a:xfrm>
            <a:off x="0" y="247936"/>
            <a:ext cx="6869251" cy="43924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8" name="Title 1">
            <a:extLst>
              <a:ext uri="{FF2B5EF4-FFF2-40B4-BE49-F238E27FC236}">
                <a16:creationId xmlns:a16="http://schemas.microsoft.com/office/drawing/2014/main" id="{72CE9D40-D767-4888-ABDC-AFAD861DB845}"/>
              </a:ext>
            </a:extLst>
          </p:cNvPr>
          <p:cNvSpPr txBox="1">
            <a:spLocks/>
          </p:cNvSpPr>
          <p:nvPr/>
        </p:nvSpPr>
        <p:spPr>
          <a:xfrm>
            <a:off x="579462" y="828042"/>
            <a:ext cx="5657850" cy="141411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40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CONWY </a:t>
            </a:r>
            <a:br>
              <a:rPr lang="en-GB" sz="40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br>
            <a:r>
              <a:rPr lang="en-GB" sz="4000" b="1" spc="6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Culture Centre</a:t>
            </a:r>
            <a:endParaRPr lang="cy-GB" sz="4000" b="1" spc="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Subtitle 2">
            <a:extLst>
              <a:ext uri="{FF2B5EF4-FFF2-40B4-BE49-F238E27FC236}">
                <a16:creationId xmlns:a16="http://schemas.microsoft.com/office/drawing/2014/main" id="{E957DE89-8EF9-4DA3-8A3A-4972C4695879}"/>
              </a:ext>
            </a:extLst>
          </p:cNvPr>
          <p:cNvSpPr txBox="1">
            <a:spLocks/>
          </p:cNvSpPr>
          <p:nvPr/>
        </p:nvSpPr>
        <p:spPr>
          <a:xfrm>
            <a:off x="619383" y="2370053"/>
            <a:ext cx="4265766" cy="7990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GB" sz="2400" dirty="0" smtClean="0">
                <a:solidFill>
                  <a:schemeClr val="accent6">
                    <a:lumMod val="20000"/>
                    <a:lumOff val="80000"/>
                  </a:schemeClr>
                </a:solidFill>
                <a:latin typeface="Aller" panose="020B0503030302020204" pitchFamily="34" charset="0"/>
              </a:rPr>
              <a:t>Final evaluation summary</a:t>
            </a:r>
            <a:endParaRPr lang="en-GB" sz="2400" dirty="0">
              <a:solidFill>
                <a:schemeClr val="accent6">
                  <a:lumMod val="20000"/>
                  <a:lumOff val="80000"/>
                </a:schemeClr>
              </a:solidFill>
              <a:latin typeface="Aller" panose="020B0503030302020204" pitchFamily="34" charset="0"/>
            </a:endParaRPr>
          </a:p>
          <a:p>
            <a:pPr algn="l"/>
            <a:r>
              <a:rPr lang="en-GB" sz="2400" dirty="0" smtClean="0">
                <a:solidFill>
                  <a:schemeClr val="accent6">
                    <a:lumMod val="20000"/>
                    <a:lumOff val="80000"/>
                  </a:schemeClr>
                </a:solidFill>
                <a:latin typeface="Aller" panose="020B0503030302020204" pitchFamily="34" charset="0"/>
              </a:rPr>
              <a:t>2021 </a:t>
            </a:r>
            <a:endParaRPr lang="en-GB" sz="2400" dirty="0">
              <a:solidFill>
                <a:schemeClr val="accent6">
                  <a:lumMod val="20000"/>
                  <a:lumOff val="80000"/>
                </a:schemeClr>
              </a:solidFill>
              <a:latin typeface="Aller" panose="020B0503030302020204" pitchFamily="34" charset="0"/>
            </a:endParaRPr>
          </a:p>
        </p:txBody>
      </p:sp>
      <p:sp>
        <p:nvSpPr>
          <p:cNvPr id="10" name="Rectangle 9">
            <a:extLst>
              <a:ext uri="{FF2B5EF4-FFF2-40B4-BE49-F238E27FC236}">
                <a16:creationId xmlns:a16="http://schemas.microsoft.com/office/drawing/2014/main" id="{1F38E55A-B140-44A4-BC03-F2B3B14A18FC}"/>
              </a:ext>
            </a:extLst>
          </p:cNvPr>
          <p:cNvSpPr/>
          <p:nvPr/>
        </p:nvSpPr>
        <p:spPr>
          <a:xfrm>
            <a:off x="0" y="-20498"/>
            <a:ext cx="6869250" cy="288259"/>
          </a:xfrm>
          <a:prstGeom prst="rect">
            <a:avLst/>
          </a:prstGeom>
          <a:solidFill>
            <a:srgbClr val="9D9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1" name="AutoShape 4" descr="Image result for very old person">
            <a:extLst>
              <a:ext uri="{FF2B5EF4-FFF2-40B4-BE49-F238E27FC236}">
                <a16:creationId xmlns:a16="http://schemas.microsoft.com/office/drawing/2014/main" id="{7BF6308D-38CE-4B19-8125-54E25192E45B}"/>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y-GB"/>
          </a:p>
        </p:txBody>
      </p:sp>
      <p:sp>
        <p:nvSpPr>
          <p:cNvPr id="15" name="Rectangle 14">
            <a:extLst>
              <a:ext uri="{FF2B5EF4-FFF2-40B4-BE49-F238E27FC236}">
                <a16:creationId xmlns:a16="http://schemas.microsoft.com/office/drawing/2014/main" id="{35A40E74-E74B-4B01-AE09-05B719167210}"/>
              </a:ext>
            </a:extLst>
          </p:cNvPr>
          <p:cNvSpPr/>
          <p:nvPr/>
        </p:nvSpPr>
        <p:spPr>
          <a:xfrm>
            <a:off x="0" y="8288083"/>
            <a:ext cx="6869250" cy="288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6" name="Rectangle 15">
            <a:extLst>
              <a:ext uri="{FF2B5EF4-FFF2-40B4-BE49-F238E27FC236}">
                <a16:creationId xmlns:a16="http://schemas.microsoft.com/office/drawing/2014/main" id="{41B6D55A-41FF-416E-86AA-35F3AC9C6FB9}"/>
              </a:ext>
            </a:extLst>
          </p:cNvPr>
          <p:cNvSpPr/>
          <p:nvPr/>
        </p:nvSpPr>
        <p:spPr>
          <a:xfrm>
            <a:off x="4554" y="3544866"/>
            <a:ext cx="6864696" cy="172756"/>
          </a:xfrm>
          <a:prstGeom prst="rect">
            <a:avLst/>
          </a:prstGeom>
          <a:solidFill>
            <a:srgbClr val="9D9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pic>
        <p:nvPicPr>
          <p:cNvPr id="38916" name="Picture 4">
            <a:extLst>
              <a:ext uri="{FF2B5EF4-FFF2-40B4-BE49-F238E27FC236}">
                <a16:creationId xmlns:a16="http://schemas.microsoft.com/office/drawing/2014/main" id="{8097016B-DBA8-407E-A69A-E1EE22F665F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t="146" b="146"/>
          <a:stretch/>
        </p:blipFill>
        <p:spPr bwMode="auto">
          <a:xfrm>
            <a:off x="1" y="3717622"/>
            <a:ext cx="6869250" cy="45704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7D1AB40-4D26-4F07-A784-806E4D2C873D}"/>
              </a:ext>
            </a:extLst>
          </p:cNvPr>
          <p:cNvSpPr txBox="1"/>
          <p:nvPr/>
        </p:nvSpPr>
        <p:spPr>
          <a:xfrm>
            <a:off x="112735" y="8002387"/>
            <a:ext cx="3432130" cy="215444"/>
          </a:xfrm>
          <a:prstGeom prst="rect">
            <a:avLst/>
          </a:prstGeom>
          <a:noFill/>
        </p:spPr>
        <p:txBody>
          <a:bodyPr wrap="square">
            <a:spAutoFit/>
          </a:bodyPr>
          <a:lstStyle/>
          <a:p>
            <a:r>
              <a:rPr lang="en-GB" sz="800" b="0" i="0" dirty="0">
                <a:solidFill>
                  <a:schemeClr val="bg1"/>
                </a:solidFill>
                <a:effectLst/>
                <a:latin typeface="Arial" panose="020B0604020202020204" pitchFamily="34" charset="0"/>
              </a:rPr>
              <a:t>© Wynne Construction Ltd</a:t>
            </a:r>
            <a:endParaRPr lang="en-GB" sz="800" dirty="0">
              <a:solidFill>
                <a:schemeClr val="bg1"/>
              </a:solidFill>
            </a:endParaRPr>
          </a:p>
        </p:txBody>
      </p:sp>
      <p:pic>
        <p:nvPicPr>
          <p:cNvPr id="3" name="Picture 2">
            <a:extLst>
              <a:ext uri="{FF2B5EF4-FFF2-40B4-BE49-F238E27FC236}">
                <a16:creationId xmlns:a16="http://schemas.microsoft.com/office/drawing/2014/main" id="{D599267E-A053-488E-91FA-93760AC2D46D}"/>
              </a:ext>
            </a:extLst>
          </p:cNvPr>
          <p:cNvPicPr>
            <a:picLocks noChangeAspect="1"/>
          </p:cNvPicPr>
          <p:nvPr/>
        </p:nvPicPr>
        <p:blipFill rotWithShape="1">
          <a:blip r:embed="rId3"/>
          <a:srcRect l="4339" t="68952" r="15456" b="13425"/>
          <a:stretch/>
        </p:blipFill>
        <p:spPr>
          <a:xfrm>
            <a:off x="1302707" y="8810466"/>
            <a:ext cx="5555292" cy="686594"/>
          </a:xfrm>
          <a:prstGeom prst="rect">
            <a:avLst/>
          </a:prstGeom>
        </p:spPr>
      </p:pic>
      <p:pic>
        <p:nvPicPr>
          <p:cNvPr id="1028" name="Picture 4">
            <a:extLst>
              <a:ext uri="{FF2B5EF4-FFF2-40B4-BE49-F238E27FC236}">
                <a16:creationId xmlns:a16="http://schemas.microsoft.com/office/drawing/2014/main" id="{09C7E849-5971-4EB8-8AE7-0B83E37166EA}"/>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240" y="8889325"/>
            <a:ext cx="951977" cy="52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63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EAA900-1A98-4831-83C2-6A0BD2D6E2EE}"/>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755268"/>
            <a:ext cx="2789956" cy="8525667"/>
          </a:xfrm>
          <a:prstGeom prst="rect">
            <a:avLst/>
          </a:prstGeom>
          <a:noFill/>
        </p:spPr>
        <p:txBody>
          <a:bodyPr wrap="square" rtlCol="0">
            <a:spAutoFit/>
          </a:bodyPr>
          <a:lstStyle/>
          <a:p>
            <a:pPr algn="just">
              <a:lnSpc>
                <a:spcPts val="1500"/>
              </a:lnSpc>
            </a:pPr>
            <a:r>
              <a:rPr lang="en-GB" sz="1200" b="1" dirty="0">
                <a:solidFill>
                  <a:schemeClr val="accent4">
                    <a:lumMod val="75000"/>
                  </a:schemeClr>
                </a:solidFill>
              </a:rPr>
              <a:t>What would you do more of (and ensure you built in the funds to do it at the bid-writing stage)?</a:t>
            </a:r>
          </a:p>
          <a:p>
            <a:pPr algn="just"/>
            <a:endParaRPr lang="en-GB" sz="1200" dirty="0"/>
          </a:p>
          <a:p>
            <a:pPr algn="just">
              <a:lnSpc>
                <a:spcPts val="1500"/>
              </a:lnSpc>
            </a:pPr>
            <a:r>
              <a:rPr lang="en-GB" sz="1200" dirty="0"/>
              <a:t>8 members of the Conwy Culture Centre project management team and staff responded to this question as part of the final evaluation of the project. On reflection, the main elements they would have built into the planning and budgeting at the bid-writing stage include increased staffing levels at ‘pinch points’ in the project, more space generally to work with people and collections, and a flexible contingency budget that would have enabled them to do more interpretation and outreach work, and commission staff at the pinch points. Many of these reflective ideas can be incorporated into future planning and funding applications. Their responses are direct quotes and they have been post-categorised under main headings:</a:t>
            </a:r>
          </a:p>
          <a:p>
            <a:pPr algn="just"/>
            <a:endParaRPr lang="en-GB" sz="1200" dirty="0"/>
          </a:p>
          <a:p>
            <a:pPr algn="just">
              <a:lnSpc>
                <a:spcPts val="1500"/>
              </a:lnSpc>
            </a:pPr>
            <a:r>
              <a:rPr lang="en-GB" sz="1200" b="1" dirty="0"/>
              <a:t>Staffing</a:t>
            </a:r>
          </a:p>
          <a:p>
            <a:pPr marL="171450" indent="-171450" algn="just">
              <a:lnSpc>
                <a:spcPts val="1500"/>
              </a:lnSpc>
              <a:buFont typeface="Arial" panose="020B0604020202020204" pitchFamily="34" charset="0"/>
              <a:buChar char="•"/>
            </a:pPr>
            <a:r>
              <a:rPr lang="en-GB" sz="1200" dirty="0"/>
              <a:t>Increase project staff – however, the way we did this has meant that core staff know the project well and there is sustainability built into the project.</a:t>
            </a:r>
          </a:p>
          <a:p>
            <a:pPr marL="171450" indent="-171450" algn="just">
              <a:lnSpc>
                <a:spcPts val="1500"/>
              </a:lnSpc>
              <a:buFont typeface="Arial" panose="020B0604020202020204" pitchFamily="34" charset="0"/>
              <a:buChar char="•"/>
            </a:pPr>
            <a:r>
              <a:rPr lang="en-GB" sz="1200" dirty="0"/>
              <a:t>I would put more staff time / paid roles into the budget. At various times it would have been effective and efficient to have had more dedicated project staff to use.</a:t>
            </a:r>
          </a:p>
          <a:p>
            <a:pPr algn="just"/>
            <a:endParaRPr lang="en-GB" sz="1200" dirty="0"/>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Working with people and collections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Providing accredited learning opportunities with partner providers.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More outreach in the rural area including more satellite rural exhibitions.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Build partnerships with other major events / cultural organisations.</a:t>
            </a:r>
          </a:p>
        </p:txBody>
      </p:sp>
      <p:sp>
        <p:nvSpPr>
          <p:cNvPr id="42" name="TextBox 41">
            <a:extLst>
              <a:ext uri="{FF2B5EF4-FFF2-40B4-BE49-F238E27FC236}">
                <a16:creationId xmlns:a16="http://schemas.microsoft.com/office/drawing/2014/main" id="{289ACC5E-BC7B-439B-BF55-AA3983D1A17E}"/>
              </a:ext>
            </a:extLst>
          </p:cNvPr>
          <p:cNvSpPr txBox="1"/>
          <p:nvPr/>
        </p:nvSpPr>
        <p:spPr>
          <a:xfrm>
            <a:off x="3637524" y="3221528"/>
            <a:ext cx="2789956" cy="6232732"/>
          </a:xfrm>
          <a:prstGeom prst="rect">
            <a:avLst/>
          </a:prstGeom>
          <a:noFill/>
        </p:spPr>
        <p:txBody>
          <a:bodyPr wrap="square" rtlCol="0">
            <a:sp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Interpretation</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More funding for interpretation.</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Generated more digital interpretive content.</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ts val="1500"/>
              </a:lnSpc>
              <a:spcBef>
                <a:spcPts val="0"/>
              </a:spcBef>
              <a:spcAft>
                <a:spcPts val="0"/>
              </a:spcAft>
              <a:buClrTx/>
              <a:buSzTx/>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Workforce development</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More time and money on the staff training on how to run the building.</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greater knowledge of the maintenance contracts and the obligations from the outset.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Capital works and equipment</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Ensure that there was an actual contingency (not a costed risk register for the build).</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I would have built the public areas of the centre at least 25% bigger as both display and community room space is at a premium.</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Roofed </a:t>
            </a:r>
            <a:r>
              <a:rPr lang="en-GB" sz="1200" dirty="0">
                <a:solidFill>
                  <a:prstClr val="black"/>
                </a:solidFill>
                <a:latin typeface="Calibri" panose="020F0502020204030204"/>
              </a:rPr>
              <a:t>area outside.</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Interactive white board / projector.</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Storage space on the ground level.</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Larger work room for staff or less furniture in there so there is more space to work.</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Bigger </a:t>
            </a:r>
            <a:r>
              <a:rPr lang="en-GB" sz="1200" dirty="0" err="1">
                <a:solidFill>
                  <a:prstClr val="black"/>
                </a:solidFill>
                <a:latin typeface="Calibri" panose="020F0502020204030204"/>
              </a:rPr>
              <a:t>searchroom</a:t>
            </a:r>
            <a:r>
              <a:rPr lang="en-GB" sz="1200" dirty="0">
                <a:solidFill>
                  <a:prstClr val="black"/>
                </a:solidFill>
                <a:latin typeface="Calibri" panose="020F0502020204030204"/>
              </a:rPr>
              <a:t> for archives.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lnSpc>
                <a:spcPts val="1500"/>
              </a:lnSpc>
            </a:pPr>
            <a:endParaRPr lang="en-GB" sz="1200" dirty="0"/>
          </a:p>
          <a:p>
            <a:pPr algn="just">
              <a:lnSpc>
                <a:spcPts val="1500"/>
              </a:lnSpc>
            </a:pPr>
            <a:r>
              <a:rPr lang="en-GB" sz="1200" b="1" dirty="0"/>
              <a:t>Marketing</a:t>
            </a:r>
          </a:p>
          <a:p>
            <a:pPr marL="171450" indent="-171450" algn="just">
              <a:lnSpc>
                <a:spcPts val="1500"/>
              </a:lnSpc>
              <a:buFont typeface="Arial" panose="020B0604020202020204" pitchFamily="34" charset="0"/>
              <a:buChar char="•"/>
            </a:pPr>
            <a:r>
              <a:rPr lang="en-GB" sz="1200" dirty="0"/>
              <a:t>Some bigger cultural events to launch the project (projections etc).</a:t>
            </a:r>
          </a:p>
        </p:txBody>
      </p:sp>
      <p:pic>
        <p:nvPicPr>
          <p:cNvPr id="77826" name="Picture 2" descr="No photo description available.">
            <a:extLst>
              <a:ext uri="{FF2B5EF4-FFF2-40B4-BE49-F238E27FC236}">
                <a16:creationId xmlns:a16="http://schemas.microsoft.com/office/drawing/2014/main" id="{01019DB1-C906-49CD-956C-9E3490359DBC}"/>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23494" r="8672"/>
          <a:stretch/>
        </p:blipFill>
        <p:spPr bwMode="auto">
          <a:xfrm>
            <a:off x="3745281" y="851771"/>
            <a:ext cx="2579545" cy="21442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CF32BF-F249-497A-B86B-3DB20DD4FBB7}"/>
              </a:ext>
            </a:extLst>
          </p:cNvPr>
          <p:cNvSpPr txBox="1"/>
          <p:nvPr/>
        </p:nvSpPr>
        <p:spPr>
          <a:xfrm>
            <a:off x="0" y="9663312"/>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a:t>
            </a:r>
            <a:r>
              <a:rPr lang="en-GB" sz="900" dirty="0" smtClean="0">
                <a:solidFill>
                  <a:schemeClr val="bg1"/>
                </a:solidFill>
              </a:rPr>
              <a:t>10 </a:t>
            </a:r>
            <a:r>
              <a:rPr lang="en-GB" sz="900" dirty="0">
                <a:solidFill>
                  <a:schemeClr val="bg1"/>
                </a:solidFill>
              </a:rPr>
              <a:t>-</a:t>
            </a:r>
          </a:p>
        </p:txBody>
      </p:sp>
    </p:spTree>
    <p:extLst>
      <p:ext uri="{BB962C8B-B14F-4D97-AF65-F5344CB8AC3E}">
        <p14:creationId xmlns:p14="http://schemas.microsoft.com/office/powerpoint/2010/main" val="128645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9F1E1-C9D7-4979-B632-C5C066EB0AE7}"/>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905580"/>
            <a:ext cx="2789956" cy="8356390"/>
          </a:xfrm>
          <a:prstGeom prst="rect">
            <a:avLst/>
          </a:prstGeom>
          <a:noFill/>
        </p:spPr>
        <p:txBody>
          <a:bodyPr wrap="square" rtlCol="0">
            <a:spAutoFit/>
          </a:bodyPr>
          <a:lstStyle/>
          <a:p>
            <a:pPr algn="just">
              <a:lnSpc>
                <a:spcPts val="1500"/>
              </a:lnSpc>
            </a:pPr>
            <a:r>
              <a:rPr lang="en-GB" sz="1200" b="1" dirty="0">
                <a:solidFill>
                  <a:schemeClr val="accent4">
                    <a:lumMod val="75000"/>
                  </a:schemeClr>
                </a:solidFill>
              </a:rPr>
              <a:t>What do you think other organisations can learn from your experiences on the Conwy Culture Centre project?</a:t>
            </a:r>
          </a:p>
          <a:p>
            <a:pPr algn="just">
              <a:lnSpc>
                <a:spcPts val="1500"/>
              </a:lnSpc>
            </a:pPr>
            <a:endParaRPr lang="en-GB" sz="1200" dirty="0"/>
          </a:p>
          <a:p>
            <a:pPr algn="just">
              <a:lnSpc>
                <a:spcPts val="1500"/>
              </a:lnSpc>
            </a:pPr>
            <a:r>
              <a:rPr lang="en-GB" sz="1200" dirty="0"/>
              <a:t>8 members of the Conwy Culture Centre project management team and staff responded to this question as part of the final evaluation of the project. The main things that they feel other organisations could learn from their experiences focus on the level of time and staff resource required to prepare interpretation; how they worked with the community positively and handled quite difficult situations at times; the cost-effective solutions they have developed in-house to manage collections; and the importance of spending time to think about how spaces will work and operate in practice. Their responses are direct quotes and they have been post-categorised under main headings:</a:t>
            </a:r>
          </a:p>
          <a:p>
            <a:pPr algn="just">
              <a:lnSpc>
                <a:spcPts val="1500"/>
              </a:lnSpc>
            </a:pPr>
            <a:endParaRPr lang="en-GB" sz="1200" dirty="0"/>
          </a:p>
          <a:p>
            <a:pPr algn="just">
              <a:lnSpc>
                <a:spcPts val="1500"/>
              </a:lnSpc>
            </a:pPr>
            <a:r>
              <a:rPr lang="en-GB" sz="1200" b="1" dirty="0"/>
              <a:t>Interpretation</a:t>
            </a:r>
          </a:p>
          <a:p>
            <a:pPr marL="171450" indent="-171450" algn="just">
              <a:lnSpc>
                <a:spcPts val="1500"/>
              </a:lnSpc>
              <a:buFont typeface="Arial" panose="020B0604020202020204" pitchFamily="34" charset="0"/>
              <a:buChar char="•"/>
            </a:pPr>
            <a:r>
              <a:rPr lang="en-GB" sz="1200" dirty="0"/>
              <a:t>Do the research and interpretive content in-house. Allow sufficient time for this element and a dedicated person (grant-funded) to carry out this element of the work.</a:t>
            </a:r>
          </a:p>
          <a:p>
            <a:pPr marL="171450" indent="-171450" algn="just">
              <a:lnSpc>
                <a:spcPts val="1500"/>
              </a:lnSpc>
              <a:buFont typeface="Arial" panose="020B0604020202020204" pitchFamily="34" charset="0"/>
              <a:buChar char="•"/>
            </a:pPr>
            <a:r>
              <a:rPr lang="en-GB" sz="1200" dirty="0"/>
              <a:t>Interpretation is always ten times more time-consuming than expected, especially the amount of research needed by staff.</a:t>
            </a:r>
          </a:p>
          <a:p>
            <a:pPr algn="just">
              <a:lnSpc>
                <a:spcPts val="1500"/>
              </a:lnSpc>
            </a:pPr>
            <a:endParaRPr lang="en-GB" sz="1200" dirty="0"/>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Working with collections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 think the process we developed for barcoding our heritage collections which we did ourselves on a low budget, and then using this to move collections and build a new locations database was a real (if unglamorous) success that it would be helpful to share.</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89ACC5E-BC7B-439B-BF55-AA3983D1A17E}"/>
              </a:ext>
            </a:extLst>
          </p:cNvPr>
          <p:cNvSpPr txBox="1"/>
          <p:nvPr/>
        </p:nvSpPr>
        <p:spPr>
          <a:xfrm>
            <a:off x="3637524" y="3146372"/>
            <a:ext cx="2789956" cy="6240426"/>
          </a:xfrm>
          <a:prstGeom prst="rect">
            <a:avLst/>
          </a:prstGeom>
          <a:noFill/>
        </p:spPr>
        <p:txBody>
          <a:bodyPr wrap="square" rtlCol="0">
            <a:sp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Working with communities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importance of working with the local community to create a positive dialogue.</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Other organisations could learn the power of the people from this project. The Culture Centre was built with the people in mind throughout and it really did pay off. The feedback we have received from the local people has been very positive.</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ts val="0"/>
              </a:spcBef>
              <a:spcAft>
                <a:spcPts val="0"/>
              </a:spcAft>
              <a:buClrTx/>
              <a:buSzTx/>
              <a:buFontTx/>
              <a:buNone/>
              <a:tabLst/>
              <a:defRPr/>
            </a:pPr>
            <a:endParaRPr lang="en-GB" sz="1200" b="1" dirty="0">
              <a:solidFill>
                <a:prstClr val="black"/>
              </a:solidFill>
              <a:latin typeface="Calibri" panose="020F0502020204030204"/>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Working with others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Partners can work well together, we’ve enjoyed working with colleagues, and getting a better understanding of how the café operates for example.</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There’s give and take when designing a shared public space, you can’t win all the discussions.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ts val="1500"/>
              </a:lnSpc>
              <a:spcBef>
                <a:spcPts val="0"/>
              </a:spcBef>
              <a:spcAft>
                <a:spcPts val="0"/>
              </a:spcAft>
              <a:buClrTx/>
              <a:buSzTx/>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Momentum</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It’s very difficult to change culture within internal departments and this needs a lot of energy.</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Not to be downhearted if a pandemic strikes!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Capital works and equipment</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Think about the space, storage and sound spill.</a:t>
            </a:r>
          </a:p>
        </p:txBody>
      </p:sp>
      <p:pic>
        <p:nvPicPr>
          <p:cNvPr id="78850" name="Picture 2" descr="May be an image of 1 person">
            <a:extLst>
              <a:ext uri="{FF2B5EF4-FFF2-40B4-BE49-F238E27FC236}">
                <a16:creationId xmlns:a16="http://schemas.microsoft.com/office/drawing/2014/main" id="{A7106664-918C-4787-9943-85EDB76E9D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584" b="5439"/>
          <a:stretch/>
        </p:blipFill>
        <p:spPr bwMode="auto">
          <a:xfrm>
            <a:off x="3637524" y="977031"/>
            <a:ext cx="2692447" cy="19018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8DEC5F9-4D25-41B5-A376-1C03F2006F00}"/>
              </a:ext>
            </a:extLst>
          </p:cNvPr>
          <p:cNvSpPr txBox="1"/>
          <p:nvPr/>
        </p:nvSpPr>
        <p:spPr>
          <a:xfrm>
            <a:off x="0" y="9663312"/>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a:t>
            </a:r>
            <a:r>
              <a:rPr lang="en-GB" sz="900" dirty="0" smtClean="0">
                <a:solidFill>
                  <a:schemeClr val="bg1"/>
                </a:solidFill>
              </a:rPr>
              <a:t>11 </a:t>
            </a:r>
            <a:r>
              <a:rPr lang="en-GB" sz="900" dirty="0">
                <a:solidFill>
                  <a:schemeClr val="bg1"/>
                </a:solidFill>
              </a:rPr>
              <a:t>-</a:t>
            </a:r>
          </a:p>
        </p:txBody>
      </p:sp>
    </p:spTree>
    <p:extLst>
      <p:ext uri="{BB962C8B-B14F-4D97-AF65-F5344CB8AC3E}">
        <p14:creationId xmlns:p14="http://schemas.microsoft.com/office/powerpoint/2010/main" val="192018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BA213673-DE8D-4E4E-B838-F044598AA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157" r="27157"/>
          <a:stretch/>
        </p:blipFill>
        <p:spPr bwMode="auto">
          <a:xfrm>
            <a:off x="0" y="-99165"/>
            <a:ext cx="6858000" cy="10005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6D07EB-4C32-475C-967E-7FE8E93BCCA4}"/>
              </a:ext>
            </a:extLst>
          </p:cNvPr>
          <p:cNvSpPr/>
          <p:nvPr/>
        </p:nvSpPr>
        <p:spPr>
          <a:xfrm>
            <a:off x="0" y="6876789"/>
            <a:ext cx="6869251" cy="7494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5" name="Title 1">
            <a:extLst>
              <a:ext uri="{FF2B5EF4-FFF2-40B4-BE49-F238E27FC236}">
                <a16:creationId xmlns:a16="http://schemas.microsoft.com/office/drawing/2014/main" id="{4597DF2C-5605-4AA3-AEE6-EFA909DF7C19}"/>
              </a:ext>
            </a:extLst>
          </p:cNvPr>
          <p:cNvSpPr txBox="1">
            <a:spLocks/>
          </p:cNvSpPr>
          <p:nvPr/>
        </p:nvSpPr>
        <p:spPr>
          <a:xfrm>
            <a:off x="1366554" y="7004550"/>
            <a:ext cx="4946563" cy="493956"/>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GB" sz="2800" b="1" spc="300" dirty="0">
                <a:ln>
                  <a:solidFill>
                    <a:schemeClr val="bg1"/>
                  </a:solidFill>
                </a:ln>
                <a:solidFill>
                  <a:schemeClr val="bg1"/>
                </a:solidFill>
                <a:latin typeface="Lato Medium" panose="020F0502020204030203" pitchFamily="34" charset="0"/>
                <a:ea typeface="Lato Medium" panose="020F0502020204030203" pitchFamily="34" charset="0"/>
                <a:cs typeface="Lato Medium" panose="020F0502020204030203" pitchFamily="34" charset="0"/>
              </a:rPr>
              <a:t>future and legacy</a:t>
            </a:r>
          </a:p>
        </p:txBody>
      </p:sp>
    </p:spTree>
    <p:extLst>
      <p:ext uri="{BB962C8B-B14F-4D97-AF65-F5344CB8AC3E}">
        <p14:creationId xmlns:p14="http://schemas.microsoft.com/office/powerpoint/2010/main" val="230729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574932D-484F-4FCC-AEB6-C07A9E0C69E6}"/>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1369042"/>
            <a:ext cx="2789956" cy="7779309"/>
          </a:xfrm>
          <a:prstGeom prst="rect">
            <a:avLst/>
          </a:prstGeom>
          <a:noFill/>
        </p:spPr>
        <p:txBody>
          <a:bodyPr wrap="square" rtlCol="0">
            <a:spAutoFit/>
          </a:bodyPr>
          <a:lstStyle/>
          <a:p>
            <a:pPr algn="just">
              <a:lnSpc>
                <a:spcPts val="1500"/>
              </a:lnSpc>
            </a:pPr>
            <a:r>
              <a:rPr lang="en-GB" sz="1200" dirty="0"/>
              <a:t>The Covid-19 pandemic has had a major impact on library, archive and museum services over the last 12 months. Services have had to quickly adapt and change the way they do things, and mainly rely on digital engagement with staff, the public and partners. It has made us all think differently about the way we work, the spaces we use and projects that we can do in order to protect people and engage with them more creatively. The effects on the economy and people’s wellbeing are unquantifiable at this stage, but there is some certainty that individuals and services are going to be permanently changed as a result of experiences during the pandemic. </a:t>
            </a:r>
          </a:p>
          <a:p>
            <a:pPr algn="just"/>
            <a:endParaRPr lang="en-GB" sz="1200" dirty="0"/>
          </a:p>
          <a:p>
            <a:pPr algn="just">
              <a:lnSpc>
                <a:spcPts val="1500"/>
              </a:lnSpc>
            </a:pPr>
            <a:r>
              <a:rPr lang="en-GB" sz="1200" dirty="0"/>
              <a:t>These changes are not necessarily negatives – people have gained new skills in using new technologies, they are spending more time outdoors, there is more focus on wellbeing and the value of the arts and heritage, and people have found ways to connect with each other through cultural activity online. Conwy Culture Centre, with its airy and modern building, facilities, outreach programmes and sensory garden, is ideally placed to capitalise on this ‘new normal’. </a:t>
            </a:r>
          </a:p>
          <a:p>
            <a:pPr algn="just"/>
            <a:endParaRPr lang="en-GB" sz="1200" dirty="0"/>
          </a:p>
          <a:p>
            <a:pPr algn="just">
              <a:lnSpc>
                <a:spcPts val="1500"/>
              </a:lnSpc>
            </a:pPr>
            <a:r>
              <a:rPr lang="en-GB" sz="1200" dirty="0"/>
              <a:t>Conwy Culture Centre was only open for a short period when the Covid-19 pandemic led to Welsh Government legislation that required services to close, and at times, restrict the services they could offer. Essentially that period of opening could be viewed as a useful ‘trial’ from which a lot of learning was gained. </a:t>
            </a:r>
          </a:p>
          <a:p>
            <a:pPr algn="just">
              <a:lnSpc>
                <a:spcPts val="1500"/>
              </a:lnSpc>
            </a:pPr>
            <a:endParaRPr lang="en-GB" sz="1200" dirty="0"/>
          </a:p>
        </p:txBody>
      </p:sp>
      <p:sp>
        <p:nvSpPr>
          <p:cNvPr id="10" name="TextBox 9">
            <a:extLst>
              <a:ext uri="{FF2B5EF4-FFF2-40B4-BE49-F238E27FC236}">
                <a16:creationId xmlns:a16="http://schemas.microsoft.com/office/drawing/2014/main" id="{373FE7FD-D960-4F57-83E2-FE87C41EB0C4}"/>
              </a:ext>
            </a:extLst>
          </p:cNvPr>
          <p:cNvSpPr txBox="1"/>
          <p:nvPr/>
        </p:nvSpPr>
        <p:spPr>
          <a:xfrm>
            <a:off x="471507" y="643985"/>
            <a:ext cx="5016117" cy="461665"/>
          </a:xfrm>
          <a:prstGeom prst="rect">
            <a:avLst/>
          </a:prstGeom>
          <a:noFill/>
        </p:spPr>
        <p:txBody>
          <a:bodyPr wrap="none" rtlCol="0">
            <a:spAutoFit/>
          </a:bodyPr>
          <a:lstStyle/>
          <a:p>
            <a:r>
              <a:rPr lang="en-GB" sz="2400" b="1" dirty="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The future of Conwy Culture Centre</a:t>
            </a:r>
          </a:p>
        </p:txBody>
      </p:sp>
      <p:sp>
        <p:nvSpPr>
          <p:cNvPr id="42" name="TextBox 41">
            <a:extLst>
              <a:ext uri="{FF2B5EF4-FFF2-40B4-BE49-F238E27FC236}">
                <a16:creationId xmlns:a16="http://schemas.microsoft.com/office/drawing/2014/main" id="{289ACC5E-BC7B-439B-BF55-AA3983D1A17E}"/>
              </a:ext>
            </a:extLst>
          </p:cNvPr>
          <p:cNvSpPr txBox="1"/>
          <p:nvPr/>
        </p:nvSpPr>
        <p:spPr>
          <a:xfrm>
            <a:off x="3595728" y="1369042"/>
            <a:ext cx="2723436" cy="4316823"/>
          </a:xfrm>
          <a:prstGeom prst="rect">
            <a:avLst/>
          </a:prstGeom>
          <a:noFill/>
        </p:spPr>
        <p:txBody>
          <a:bodyPr wrap="square" rtlCol="0">
            <a:spAutoFit/>
          </a:bodyPr>
          <a:lstStyle/>
          <a:p>
            <a:pPr algn="just">
              <a:lnSpc>
                <a:spcPts val="1500"/>
              </a:lnSpc>
            </a:pPr>
            <a:r>
              <a:rPr lang="en-GB" sz="1200" dirty="0"/>
              <a:t>Through the evaluation process, Conwy Culture Centre’s management team and staff were asked to think about how the centre is going to emerge and recover from the effects on services as a result of the Covid-19 pandemic. This question was contextualised within a ‘vision for the future’ of the centre and the services it can provide and how it can work with communities.   </a:t>
            </a:r>
          </a:p>
          <a:p>
            <a:pPr algn="just"/>
            <a:endParaRPr lang="en-GB" sz="1200" dirty="0"/>
          </a:p>
          <a:p>
            <a:pPr algn="just">
              <a:lnSpc>
                <a:spcPts val="1500"/>
              </a:lnSpc>
            </a:pPr>
            <a:r>
              <a:rPr lang="en-GB" sz="1200" dirty="0"/>
              <a:t>The responses from the 10 management team and staff members have been collated and post-categorised in this section. Some of the responses include suggestions for financial sustainability and income generation for Conwy Culture Centre. These responses, as well as the learning that has been gained from the project, have informed the recommendations that have been put forward in this report.  </a:t>
            </a:r>
          </a:p>
        </p:txBody>
      </p:sp>
      <p:pic>
        <p:nvPicPr>
          <p:cNvPr id="73730" name="Picture 2" descr="No photo description available.">
            <a:extLst>
              <a:ext uri="{FF2B5EF4-FFF2-40B4-BE49-F238E27FC236}">
                <a16:creationId xmlns:a16="http://schemas.microsoft.com/office/drawing/2014/main" id="{D2AF8BFD-557F-4DA5-8B9D-F06C64F4FE3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45074" y="5781843"/>
            <a:ext cx="2571290" cy="34539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7936889-8769-43F1-B0DF-3942A03BB379}"/>
              </a:ext>
            </a:extLst>
          </p:cNvPr>
          <p:cNvSpPr txBox="1"/>
          <p:nvPr/>
        </p:nvSpPr>
        <p:spPr>
          <a:xfrm>
            <a:off x="0" y="9663312"/>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a:t>
            </a:r>
            <a:r>
              <a:rPr lang="en-GB" sz="900" dirty="0" smtClean="0">
                <a:solidFill>
                  <a:schemeClr val="bg1"/>
                </a:solidFill>
              </a:rPr>
              <a:t>13 </a:t>
            </a:r>
            <a:r>
              <a:rPr lang="en-GB" sz="900" dirty="0">
                <a:solidFill>
                  <a:schemeClr val="bg1"/>
                </a:solidFill>
              </a:rPr>
              <a:t>-</a:t>
            </a:r>
          </a:p>
        </p:txBody>
      </p:sp>
    </p:spTree>
    <p:extLst>
      <p:ext uri="{BB962C8B-B14F-4D97-AF65-F5344CB8AC3E}">
        <p14:creationId xmlns:p14="http://schemas.microsoft.com/office/powerpoint/2010/main" val="222387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BAC593-B1E9-4506-B63D-6A3203647ADE}"/>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955684"/>
            <a:ext cx="2789956" cy="8548751"/>
          </a:xfrm>
          <a:prstGeom prst="rect">
            <a:avLst/>
          </a:prstGeom>
          <a:noFill/>
        </p:spPr>
        <p:txBody>
          <a:bodyPr wrap="square" rtlCol="0">
            <a:spAutoFit/>
          </a:bodyPr>
          <a:lstStyle/>
          <a:p>
            <a:pPr algn="just">
              <a:lnSpc>
                <a:spcPts val="1500"/>
              </a:lnSpc>
            </a:pPr>
            <a:r>
              <a:rPr lang="en-GB" sz="1200" b="1" dirty="0">
                <a:solidFill>
                  <a:schemeClr val="accent4">
                    <a:lumMod val="75000"/>
                  </a:schemeClr>
                </a:solidFill>
              </a:rPr>
              <a:t>What is your vision for the future of the project and what would you like to see happen in order to grow your services and engage with audiences over the next five years?</a:t>
            </a:r>
          </a:p>
          <a:p>
            <a:pPr algn="just">
              <a:lnSpc>
                <a:spcPts val="1500"/>
              </a:lnSpc>
            </a:pPr>
            <a:endParaRPr lang="en-GB" sz="1200" dirty="0"/>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Working with communities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Being able to book community groups and schools in regularly.</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Re-establish the community-based success, on a multi-platform basis if required to ensure compliance with Covid-19 regulations.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Increase our physical visits when allowed, especially schools.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Continue to work with disadvantaged communities.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Use the outdoor space (amphitheatre) for small scale events e.g. music, storytelling from the archives.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It would be fabulous to be able to welcome all our current and new customers back in to the building, restarting library story time and possibly continuing with the online story times.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Add in-person outreach activities as covid restrictions are lessened.</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I don’t think it is going to be an issue re-engaging with our traditional audiences but I think we could return to doing some outreach with non-traditional audiences, using ideas that worked for the Culture Centre project.</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 think people have missed the opportunity to engage face-to-face on creative projects so hopefully there will be even more demand after all this.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Reaching out and engaging with schools will be an engagement priority.</a:t>
            </a:r>
          </a:p>
          <a:p>
            <a:pPr marL="171450" indent="-171450" algn="just">
              <a:lnSpc>
                <a:spcPts val="1500"/>
              </a:lnSpc>
              <a:buFont typeface="Arial" panose="020B0604020202020204" pitchFamily="34" charset="0"/>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Themed heritage days would be good, to bring the local community together regarding localised histories.</a:t>
            </a:r>
          </a:p>
        </p:txBody>
      </p:sp>
      <p:sp>
        <p:nvSpPr>
          <p:cNvPr id="42" name="TextBox 41">
            <a:extLst>
              <a:ext uri="{FF2B5EF4-FFF2-40B4-BE49-F238E27FC236}">
                <a16:creationId xmlns:a16="http://schemas.microsoft.com/office/drawing/2014/main" id="{289ACC5E-BC7B-439B-BF55-AA3983D1A17E}"/>
              </a:ext>
            </a:extLst>
          </p:cNvPr>
          <p:cNvSpPr txBox="1"/>
          <p:nvPr/>
        </p:nvSpPr>
        <p:spPr>
          <a:xfrm>
            <a:off x="3595728" y="3799086"/>
            <a:ext cx="2723436" cy="5470985"/>
          </a:xfrm>
          <a:prstGeom prst="rect">
            <a:avLst/>
          </a:prstGeom>
          <a:noFill/>
        </p:spPr>
        <p:txBody>
          <a:bodyPr wrap="square" rtlCol="0">
            <a:spAutoFit/>
          </a:bodyPr>
          <a:lstStyle/>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five years I think it would be beneficial to have opened the doors to more diverse community groups, classes, clubs and possibly discussions and talks from the staff expertise. Perhaps also to fill in other slots that are missing locally, such as a venue space for the community.</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We’ll need to develop a programme which helps with confidence-building, perhaps a series of projects which are all wellbeing focused, informal and small groups before we can expect normal delivery to resume. I think we need to take this approach with for staff too, who will need to readjust again.</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Continue the activity programme.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 would like us to continue to develop programmes that blend our arts, culture and archive offer into unique experiences for visitors and learners, tying in with the delivery of the new Culture Strategy.</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 hope to see all our services used in many ways, with lots of external groups coming in and making use of our stone circle and hire spaces.</a:t>
            </a:r>
          </a:p>
        </p:txBody>
      </p:sp>
      <p:pic>
        <p:nvPicPr>
          <p:cNvPr id="75778" name="Picture 2" descr="May be an image of 2 people and people smiling">
            <a:extLst>
              <a:ext uri="{FF2B5EF4-FFF2-40B4-BE49-F238E27FC236}">
                <a16:creationId xmlns:a16="http://schemas.microsoft.com/office/drawing/2014/main" id="{1F63E10F-B8E4-41A2-9C2F-2893C29494DF}"/>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25174" b="18639"/>
          <a:stretch/>
        </p:blipFill>
        <p:spPr bwMode="auto">
          <a:xfrm>
            <a:off x="3710820" y="1077241"/>
            <a:ext cx="2608344" cy="26054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A479268-787D-49CE-9D98-17CF18D184B7}"/>
              </a:ext>
            </a:extLst>
          </p:cNvPr>
          <p:cNvSpPr txBox="1"/>
          <p:nvPr/>
        </p:nvSpPr>
        <p:spPr>
          <a:xfrm>
            <a:off x="0" y="9663312"/>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a:t>
            </a:r>
            <a:r>
              <a:rPr lang="en-GB" sz="900" dirty="0" smtClean="0">
                <a:solidFill>
                  <a:schemeClr val="bg1"/>
                </a:solidFill>
              </a:rPr>
              <a:t>14 </a:t>
            </a:r>
            <a:r>
              <a:rPr lang="en-GB" sz="900" dirty="0">
                <a:solidFill>
                  <a:schemeClr val="bg1"/>
                </a:solidFill>
              </a:rPr>
              <a:t>-</a:t>
            </a:r>
          </a:p>
        </p:txBody>
      </p:sp>
    </p:spTree>
    <p:extLst>
      <p:ext uri="{BB962C8B-B14F-4D97-AF65-F5344CB8AC3E}">
        <p14:creationId xmlns:p14="http://schemas.microsoft.com/office/powerpoint/2010/main" val="219409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11B49E-F008-4CC8-95D2-F2F4B68E7C27}"/>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855476"/>
            <a:ext cx="2789956" cy="5278625"/>
          </a:xfrm>
          <a:prstGeom prst="rect">
            <a:avLst/>
          </a:prstGeom>
          <a:noFill/>
        </p:spPr>
        <p:txBody>
          <a:bodyPr wrap="square" rtlCol="0">
            <a:spAutoFit/>
          </a:bodyPr>
          <a:lstStyle/>
          <a:p>
            <a:pPr marR="0" lvl="0" algn="just" defTabSz="457200" rtl="0" eaLnBrk="1" fontAlgn="auto" latinLnBrk="0" hangingPunct="1">
              <a:lnSpc>
                <a:spcPts val="1500"/>
              </a:lnSpc>
              <a:spcBef>
                <a:spcPts val="0"/>
              </a:spcBef>
              <a:spcAft>
                <a:spcPts val="0"/>
              </a:spcAft>
              <a:buClrTx/>
              <a:buSzTx/>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Enterprise and income generation</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Have a small shop.</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We need to make partnerships that will bring us some grant funding for our outreach work. For example, staff time on running accredited courses needs to be paid for as an additional resource, not out of core staff time.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As tourism recovers post-Covid, I have some ideas about monetising ancestral tourism.</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The community room is a great space, and people are keen for small meetings and face-to-face events to take place – this will certainly assist in income generation.</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As Conwy has a high tourist interest, it may be an idea to have rentable lockers available for those whom may want to stay in the centre and not leave their bags around and to be used by those attending sessions in our community space.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I would like to think that people will be keen to attend perhaps creative masterclass sessions where we can charge a fee to take part.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89ACC5E-BC7B-439B-BF55-AA3983D1A17E}"/>
              </a:ext>
            </a:extLst>
          </p:cNvPr>
          <p:cNvSpPr txBox="1"/>
          <p:nvPr/>
        </p:nvSpPr>
        <p:spPr>
          <a:xfrm>
            <a:off x="3595728" y="855476"/>
            <a:ext cx="2723436" cy="8918082"/>
          </a:xfrm>
          <a:prstGeom prst="rect">
            <a:avLst/>
          </a:prstGeom>
          <a:noFill/>
        </p:spPr>
        <p:txBody>
          <a:bodyPr wrap="square" rtlCol="0">
            <a:sp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Marketing</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need to tell people what goes on at the centre through active promotion at the centre, e.g.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digi</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-screens for people passing the building as well as video clips etc available online, a meet the staff, see staff unpacking boxes in the basement, or whatever is of interest.</a:t>
            </a:r>
          </a:p>
          <a:p>
            <a:pPr marR="0" lvl="0" algn="just" defTabSz="4572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Access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the short term, mainly from the perspective of the Archive Service, the priority is to open up for physical visitors and then increase opening hours as restrictions allow for additional staff / visitors to be on site.</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ts val="0"/>
              </a:spcBef>
              <a:spcAft>
                <a:spcPts val="0"/>
              </a:spcAft>
              <a:buClrTx/>
              <a:buSzTx/>
              <a:buFontTx/>
              <a:buNone/>
              <a:tabLst/>
              <a:defRPr/>
            </a:pPr>
            <a:endParaRPr lang="en-GB" sz="1200" b="1" dirty="0">
              <a:solidFill>
                <a:prstClr val="black"/>
              </a:solidFill>
              <a:latin typeface="Calibri" panose="020F0502020204030204"/>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Digital engagement</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need to invest more time in the digital side of our work which is already happening with a new portal / website.</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We are going to be working to a new digitally focused marketing plan for the Culture Centre.</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Increase our digital audiences.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Cultural leadership</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 want the centre to be at the forefront of innovative cultural programming that will reach those least likely to participate in cultural activity.</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I want us to further develop our role, with partners, as a space for creating cultural ambassadors who can help to deliver culture-led regeneration and renewal post-covid.</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lnSpc>
                <a:spcPts val="1500"/>
              </a:lnSpc>
            </a:pPr>
            <a:endParaRPr lang="en-GB" sz="1200" dirty="0"/>
          </a:p>
          <a:p>
            <a:pPr algn="just">
              <a:lnSpc>
                <a:spcPts val="1500"/>
              </a:lnSpc>
            </a:pPr>
            <a:r>
              <a:rPr lang="en-GB" sz="1200" b="1" dirty="0"/>
              <a:t>Staffing capacity</a:t>
            </a:r>
          </a:p>
          <a:p>
            <a:pPr marL="171450" indent="-171450" algn="just">
              <a:lnSpc>
                <a:spcPts val="1500"/>
              </a:lnSpc>
              <a:buFont typeface="Arial" panose="020B0604020202020204" pitchFamily="34" charset="0"/>
              <a:buChar char="•"/>
            </a:pPr>
            <a:r>
              <a:rPr lang="en-GB" sz="1200" dirty="0"/>
              <a:t>I think the problem will not be finding audiences that want to engage with us, it will be lack of staff capacity.</a:t>
            </a:r>
          </a:p>
          <a:p>
            <a:pPr algn="just">
              <a:lnSpc>
                <a:spcPts val="1500"/>
              </a:lnSpc>
            </a:pPr>
            <a:endParaRPr lang="en-GB" sz="1200" dirty="0"/>
          </a:p>
        </p:txBody>
      </p:sp>
      <p:pic>
        <p:nvPicPr>
          <p:cNvPr id="74754" name="Picture 2" descr="May be an image of 2 people and people smiling">
            <a:extLst>
              <a:ext uri="{FF2B5EF4-FFF2-40B4-BE49-F238E27FC236}">
                <a16:creationId xmlns:a16="http://schemas.microsoft.com/office/drawing/2014/main" id="{5529EAAD-AE34-4752-A2D7-3FD98518700A}"/>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8910"/>
          <a:stretch/>
        </p:blipFill>
        <p:spPr bwMode="auto">
          <a:xfrm>
            <a:off x="713983" y="6325644"/>
            <a:ext cx="2442575" cy="2982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A416A-7D2E-4F11-AABB-E963EED7DCEC}"/>
              </a:ext>
            </a:extLst>
          </p:cNvPr>
          <p:cNvSpPr txBox="1"/>
          <p:nvPr/>
        </p:nvSpPr>
        <p:spPr>
          <a:xfrm>
            <a:off x="0" y="9663312"/>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a:t>
            </a:r>
            <a:r>
              <a:rPr lang="en-GB" sz="900" dirty="0" smtClean="0">
                <a:solidFill>
                  <a:schemeClr val="bg1"/>
                </a:solidFill>
              </a:rPr>
              <a:t>15 </a:t>
            </a:r>
            <a:r>
              <a:rPr lang="en-GB" sz="900" dirty="0">
                <a:solidFill>
                  <a:schemeClr val="bg1"/>
                </a:solidFill>
              </a:rPr>
              <a:t>-</a:t>
            </a:r>
          </a:p>
        </p:txBody>
      </p:sp>
    </p:spTree>
    <p:extLst>
      <p:ext uri="{BB962C8B-B14F-4D97-AF65-F5344CB8AC3E}">
        <p14:creationId xmlns:p14="http://schemas.microsoft.com/office/powerpoint/2010/main" val="378032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BA5A484-8A6D-47A6-9CD8-F7B9100CE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857" r="30857"/>
          <a:stretch/>
        </p:blipFill>
        <p:spPr bwMode="auto">
          <a:xfrm>
            <a:off x="-1" y="-5412"/>
            <a:ext cx="6858001" cy="9911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43F077-2673-42A6-8344-B67CB4D2BD8F}"/>
              </a:ext>
            </a:extLst>
          </p:cNvPr>
          <p:cNvSpPr txBox="1"/>
          <p:nvPr/>
        </p:nvSpPr>
        <p:spPr>
          <a:xfrm>
            <a:off x="2718149" y="3245204"/>
            <a:ext cx="3591831" cy="1384995"/>
          </a:xfrm>
          <a:prstGeom prst="rect">
            <a:avLst/>
          </a:prstGeom>
          <a:noFill/>
        </p:spPr>
        <p:txBody>
          <a:bodyPr wrap="square" rtlCol="0">
            <a:spAutoFit/>
          </a:bodyPr>
          <a:lstStyle/>
          <a:p>
            <a:r>
              <a:rPr lang="en-GB" sz="1400" b="1" dirty="0">
                <a:solidFill>
                  <a:schemeClr val="bg1"/>
                </a:solidFill>
                <a:latin typeface="Bradley Hand ITC" panose="03070402050302030203" pitchFamily="66" charset="0"/>
              </a:rPr>
              <a:t>“</a:t>
            </a:r>
            <a:r>
              <a:rPr lang="en-GB" sz="1400" b="1" dirty="0" err="1">
                <a:solidFill>
                  <a:schemeClr val="bg1"/>
                </a:solidFill>
                <a:latin typeface="Bradley Hand ITC" panose="03070402050302030203" pitchFamily="66" charset="0"/>
              </a:rPr>
              <a:t>Diolch</a:t>
            </a:r>
            <a:r>
              <a:rPr lang="en-GB" sz="1400" b="1" dirty="0">
                <a:solidFill>
                  <a:schemeClr val="bg1"/>
                </a:solidFill>
                <a:latin typeface="Bradley Hand ITC" panose="03070402050302030203" pitchFamily="66" charset="0"/>
              </a:rPr>
              <a:t> – thank you, it has been a source of great pride for me to be involved in this project. To open a new public library facility is a rare career event. Conwy and the team of staff delivering this project have done us and the people of Conwy and beyond, proud.”</a:t>
            </a:r>
          </a:p>
        </p:txBody>
      </p:sp>
      <p:sp>
        <p:nvSpPr>
          <p:cNvPr id="4" name="TextBox 3">
            <a:extLst>
              <a:ext uri="{FF2B5EF4-FFF2-40B4-BE49-F238E27FC236}">
                <a16:creationId xmlns:a16="http://schemas.microsoft.com/office/drawing/2014/main" id="{B209DC2C-C9CA-4FD0-8E19-A9A71BA4E87F}"/>
              </a:ext>
            </a:extLst>
          </p:cNvPr>
          <p:cNvSpPr txBox="1"/>
          <p:nvPr/>
        </p:nvSpPr>
        <p:spPr>
          <a:xfrm>
            <a:off x="2718149" y="741976"/>
            <a:ext cx="3591832" cy="523220"/>
          </a:xfrm>
          <a:prstGeom prst="rect">
            <a:avLst/>
          </a:prstGeom>
          <a:noFill/>
        </p:spPr>
        <p:txBody>
          <a:bodyPr wrap="square" rtlCol="0">
            <a:spAutoFit/>
          </a:bodyPr>
          <a:lstStyle/>
          <a:p>
            <a:r>
              <a:rPr lang="en-GB" sz="1400" b="1" dirty="0">
                <a:solidFill>
                  <a:schemeClr val="bg1"/>
                </a:solidFill>
                <a:latin typeface="Bradley Hand ITC" panose="03070402050302030203" pitchFamily="66" charset="0"/>
              </a:rPr>
              <a:t>“This has been a real team project and that needs to be credited.”</a:t>
            </a:r>
          </a:p>
        </p:txBody>
      </p:sp>
      <p:sp>
        <p:nvSpPr>
          <p:cNvPr id="5" name="TextBox 4">
            <a:extLst>
              <a:ext uri="{FF2B5EF4-FFF2-40B4-BE49-F238E27FC236}">
                <a16:creationId xmlns:a16="http://schemas.microsoft.com/office/drawing/2014/main" id="{B3373240-4440-495A-A558-09D62A04B54D}"/>
              </a:ext>
            </a:extLst>
          </p:cNvPr>
          <p:cNvSpPr txBox="1"/>
          <p:nvPr/>
        </p:nvSpPr>
        <p:spPr>
          <a:xfrm>
            <a:off x="2718149" y="1360113"/>
            <a:ext cx="3591832" cy="523220"/>
          </a:xfrm>
          <a:prstGeom prst="rect">
            <a:avLst/>
          </a:prstGeom>
          <a:noFill/>
        </p:spPr>
        <p:txBody>
          <a:bodyPr wrap="square" rtlCol="0">
            <a:spAutoFit/>
          </a:bodyPr>
          <a:lstStyle/>
          <a:p>
            <a:r>
              <a:rPr lang="en-GB" sz="1400" b="1" dirty="0">
                <a:solidFill>
                  <a:schemeClr val="bg1"/>
                </a:solidFill>
                <a:latin typeface="Bradley Hand ITC" panose="03070402050302030203" pitchFamily="66" charset="0"/>
              </a:rPr>
              <a:t>“It has been a pleasure to be involved in this project and I can’t believe it’s nearly over!”</a:t>
            </a:r>
          </a:p>
        </p:txBody>
      </p:sp>
      <p:sp>
        <p:nvSpPr>
          <p:cNvPr id="6" name="TextBox 5">
            <a:extLst>
              <a:ext uri="{FF2B5EF4-FFF2-40B4-BE49-F238E27FC236}">
                <a16:creationId xmlns:a16="http://schemas.microsoft.com/office/drawing/2014/main" id="{0EA4C4AD-F349-4A89-878B-EBE97FAAB22D}"/>
              </a:ext>
            </a:extLst>
          </p:cNvPr>
          <p:cNvSpPr txBox="1"/>
          <p:nvPr/>
        </p:nvSpPr>
        <p:spPr>
          <a:xfrm>
            <a:off x="2718150" y="1978250"/>
            <a:ext cx="3591831" cy="1169551"/>
          </a:xfrm>
          <a:prstGeom prst="rect">
            <a:avLst/>
          </a:prstGeom>
          <a:noFill/>
        </p:spPr>
        <p:txBody>
          <a:bodyPr wrap="square" rtlCol="0">
            <a:spAutoFit/>
          </a:bodyPr>
          <a:lstStyle/>
          <a:p>
            <a:r>
              <a:rPr lang="en-GB" sz="1400" b="1" dirty="0">
                <a:solidFill>
                  <a:schemeClr val="bg1"/>
                </a:solidFill>
                <a:latin typeface="Bradley Hand ITC" panose="03070402050302030203" pitchFamily="66" charset="0"/>
              </a:rPr>
              <a:t>“The staff also have worked so hard to bring the vision together and it has brought staff from different departments together to become close colleagues, but also friends, which makes the building a lovely place to work.”</a:t>
            </a:r>
          </a:p>
        </p:txBody>
      </p:sp>
    </p:spTree>
    <p:extLst>
      <p:ext uri="{BB962C8B-B14F-4D97-AF65-F5344CB8AC3E}">
        <p14:creationId xmlns:p14="http://schemas.microsoft.com/office/powerpoint/2010/main" val="78791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BA213673-DE8D-4E4E-B838-F044598AA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157" r="27157"/>
          <a:stretch/>
        </p:blipFill>
        <p:spPr bwMode="auto">
          <a:xfrm>
            <a:off x="0" y="-99165"/>
            <a:ext cx="6858000" cy="10005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6D07EB-4C32-475C-967E-7FE8E93BCCA4}"/>
              </a:ext>
            </a:extLst>
          </p:cNvPr>
          <p:cNvSpPr/>
          <p:nvPr/>
        </p:nvSpPr>
        <p:spPr>
          <a:xfrm>
            <a:off x="0" y="6876789"/>
            <a:ext cx="6869251" cy="7494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5" name="Title 1">
            <a:extLst>
              <a:ext uri="{FF2B5EF4-FFF2-40B4-BE49-F238E27FC236}">
                <a16:creationId xmlns:a16="http://schemas.microsoft.com/office/drawing/2014/main" id="{4597DF2C-5605-4AA3-AEE6-EFA909DF7C19}"/>
              </a:ext>
            </a:extLst>
          </p:cNvPr>
          <p:cNvSpPr txBox="1">
            <a:spLocks/>
          </p:cNvSpPr>
          <p:nvPr/>
        </p:nvSpPr>
        <p:spPr>
          <a:xfrm>
            <a:off x="1366554" y="7004550"/>
            <a:ext cx="4946563" cy="493956"/>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GB" sz="2800" b="1" spc="300" dirty="0">
                <a:ln>
                  <a:solidFill>
                    <a:schemeClr val="bg1"/>
                  </a:solidFill>
                </a:ln>
                <a:solidFill>
                  <a:schemeClr val="bg1"/>
                </a:solidFill>
                <a:latin typeface="Lato Medium" panose="020F0502020204030203" pitchFamily="34" charset="0"/>
                <a:ea typeface="Lato Medium" panose="020F0502020204030203" pitchFamily="34" charset="0"/>
                <a:cs typeface="Lato Medium" panose="020F0502020204030203" pitchFamily="34" charset="0"/>
              </a:rPr>
              <a:t>outcomes </a:t>
            </a:r>
          </a:p>
        </p:txBody>
      </p:sp>
    </p:spTree>
    <p:extLst>
      <p:ext uri="{BB962C8B-B14F-4D97-AF65-F5344CB8AC3E}">
        <p14:creationId xmlns:p14="http://schemas.microsoft.com/office/powerpoint/2010/main" val="176616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DB9B017-0920-4F55-84F5-FBD9E0EA45C2}"/>
              </a:ext>
            </a:extLst>
          </p:cNvPr>
          <p:cNvSpPr/>
          <p:nvPr/>
        </p:nvSpPr>
        <p:spPr>
          <a:xfrm rot="5400000">
            <a:off x="-1280937" y="1498836"/>
            <a:ext cx="9431121" cy="6869252"/>
          </a:xfrm>
          <a:prstGeom prst="rect">
            <a:avLst/>
          </a:prstGeom>
          <a:solidFill>
            <a:srgbClr val="BEB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pic>
        <p:nvPicPr>
          <p:cNvPr id="47" name="Picture 14" descr="Image result for person symbol">
            <a:extLst>
              <a:ext uri="{FF2B5EF4-FFF2-40B4-BE49-F238E27FC236}">
                <a16:creationId xmlns:a16="http://schemas.microsoft.com/office/drawing/2014/main" id="{3A1F2A4B-77D6-4C52-AC17-2BA1A7F1CAA6}"/>
              </a:ext>
            </a:extLst>
          </p:cNvPr>
          <p:cNvPicPr>
            <a:picLocks noChangeAspect="1" noChangeArrowheads="1"/>
          </p:cNvPicPr>
          <p:nvPr/>
        </p:nvPicPr>
        <p:blipFill rotWithShape="1">
          <a:blip r:embed="rId2" cstate="hq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6150" t="21224" r="17765" b="27707"/>
          <a:stretch/>
        </p:blipFill>
        <p:spPr bwMode="auto">
          <a:xfrm rot="770798">
            <a:off x="5448956" y="6719713"/>
            <a:ext cx="793450" cy="6622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5FACCC-053F-4361-96C6-CF8AEACA0DEA}"/>
              </a:ext>
            </a:extLst>
          </p:cNvPr>
          <p:cNvSpPr txBox="1"/>
          <p:nvPr/>
        </p:nvSpPr>
        <p:spPr>
          <a:xfrm>
            <a:off x="0" y="9650786"/>
            <a:ext cx="6869251" cy="230832"/>
          </a:xfrm>
          <a:prstGeom prst="rect">
            <a:avLst/>
          </a:prstGeom>
          <a:solidFill>
            <a:schemeClr val="accent4">
              <a:lumMod val="50000"/>
            </a:schemeClr>
          </a:solidFill>
          <a:ln>
            <a:solidFill>
              <a:schemeClr val="accent4">
                <a:lumMod val="50000"/>
              </a:schemeClr>
            </a:solidFill>
          </a:ln>
        </p:spPr>
        <p:txBody>
          <a:bodyPr wrap="square" rtlCol="0">
            <a:spAutoFit/>
          </a:bodyPr>
          <a:lstStyle/>
          <a:p>
            <a:pPr algn="ctr"/>
            <a:r>
              <a:rPr lang="en-GB" sz="900" dirty="0">
                <a:solidFill>
                  <a:schemeClr val="bg1"/>
                </a:solidFill>
              </a:rPr>
              <a:t>- </a:t>
            </a:r>
            <a:r>
              <a:rPr lang="en-GB" sz="900" dirty="0" smtClean="0">
                <a:solidFill>
                  <a:schemeClr val="bg1"/>
                </a:solidFill>
              </a:rPr>
              <a:t>3 </a:t>
            </a:r>
            <a:r>
              <a:rPr lang="en-GB" sz="900" dirty="0">
                <a:solidFill>
                  <a:schemeClr val="bg1"/>
                </a:solidFill>
              </a:rPr>
              <a:t>-</a:t>
            </a:r>
          </a:p>
        </p:txBody>
      </p:sp>
      <p:sp>
        <p:nvSpPr>
          <p:cNvPr id="32" name="TextBox 31">
            <a:extLst>
              <a:ext uri="{FF2B5EF4-FFF2-40B4-BE49-F238E27FC236}">
                <a16:creationId xmlns:a16="http://schemas.microsoft.com/office/drawing/2014/main" id="{C88C5974-A346-4129-884B-194852F3AC9D}"/>
              </a:ext>
            </a:extLst>
          </p:cNvPr>
          <p:cNvSpPr txBox="1"/>
          <p:nvPr/>
        </p:nvSpPr>
        <p:spPr>
          <a:xfrm>
            <a:off x="1312909" y="1540561"/>
            <a:ext cx="3060650" cy="923330"/>
          </a:xfrm>
          <a:prstGeom prst="rect">
            <a:avLst/>
          </a:prstGeom>
          <a:noFill/>
        </p:spPr>
        <p:txBody>
          <a:bodyPr wrap="square" rtlCol="0">
            <a:spAutoFit/>
          </a:bodyPr>
          <a:lstStyle/>
          <a:p>
            <a:r>
              <a:rPr lang="en-GB" b="1" spc="600" dirty="0">
                <a:solidFill>
                  <a:schemeClr val="accent4">
                    <a:lumMod val="5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OUTCOMES FOR </a:t>
            </a:r>
            <a:r>
              <a:rPr lang="en-GB" sz="3600" b="1" spc="600" dirty="0">
                <a:solidFill>
                  <a:schemeClr val="accent4">
                    <a:lumMod val="5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HERITAGE</a:t>
            </a:r>
          </a:p>
        </p:txBody>
      </p:sp>
      <p:sp>
        <p:nvSpPr>
          <p:cNvPr id="27" name="TextBox 26">
            <a:extLst>
              <a:ext uri="{FF2B5EF4-FFF2-40B4-BE49-F238E27FC236}">
                <a16:creationId xmlns:a16="http://schemas.microsoft.com/office/drawing/2014/main" id="{B1AF3D46-CD56-4062-A96E-A5791BEC6279}"/>
              </a:ext>
            </a:extLst>
          </p:cNvPr>
          <p:cNvSpPr txBox="1"/>
          <p:nvPr/>
        </p:nvSpPr>
        <p:spPr>
          <a:xfrm>
            <a:off x="2041530" y="4080389"/>
            <a:ext cx="4389391" cy="923330"/>
          </a:xfrm>
          <a:prstGeom prst="rect">
            <a:avLst/>
          </a:prstGeom>
          <a:noFill/>
        </p:spPr>
        <p:txBody>
          <a:bodyPr wrap="square" rtlCol="0">
            <a:spAutoFit/>
          </a:bodyPr>
          <a:lstStyle/>
          <a:p>
            <a:r>
              <a:rPr lang="en-GB" b="1" spc="600" dirty="0">
                <a:solidFill>
                  <a:schemeClr val="accent4">
                    <a:lumMod val="5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OUTCOMES FOR </a:t>
            </a:r>
            <a:r>
              <a:rPr lang="en-GB" sz="3600" b="1" spc="600" dirty="0">
                <a:solidFill>
                  <a:schemeClr val="accent4">
                    <a:lumMod val="5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COMMUNITIES</a:t>
            </a:r>
          </a:p>
        </p:txBody>
      </p:sp>
      <p:sp>
        <p:nvSpPr>
          <p:cNvPr id="29" name="TextBox 28">
            <a:extLst>
              <a:ext uri="{FF2B5EF4-FFF2-40B4-BE49-F238E27FC236}">
                <a16:creationId xmlns:a16="http://schemas.microsoft.com/office/drawing/2014/main" id="{07BD44BC-B11F-4176-B398-ED9B7B6D7E99}"/>
              </a:ext>
            </a:extLst>
          </p:cNvPr>
          <p:cNvSpPr txBox="1"/>
          <p:nvPr/>
        </p:nvSpPr>
        <p:spPr>
          <a:xfrm>
            <a:off x="1782809" y="6565591"/>
            <a:ext cx="3060650" cy="923330"/>
          </a:xfrm>
          <a:prstGeom prst="rect">
            <a:avLst/>
          </a:prstGeom>
          <a:noFill/>
        </p:spPr>
        <p:txBody>
          <a:bodyPr wrap="square" rtlCol="0">
            <a:spAutoFit/>
          </a:bodyPr>
          <a:lstStyle/>
          <a:p>
            <a:r>
              <a:rPr lang="en-GB" b="1" spc="600" dirty="0">
                <a:solidFill>
                  <a:schemeClr val="accent4">
                    <a:lumMod val="5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OUTCOMES FOR </a:t>
            </a:r>
            <a:r>
              <a:rPr lang="en-GB" sz="3600" b="1" spc="600" dirty="0">
                <a:solidFill>
                  <a:schemeClr val="accent4">
                    <a:lumMod val="5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PEOPLE</a:t>
            </a:r>
          </a:p>
        </p:txBody>
      </p:sp>
      <p:sp>
        <p:nvSpPr>
          <p:cNvPr id="10" name="TextBox 9">
            <a:extLst>
              <a:ext uri="{FF2B5EF4-FFF2-40B4-BE49-F238E27FC236}">
                <a16:creationId xmlns:a16="http://schemas.microsoft.com/office/drawing/2014/main" id="{C726A13A-E376-4741-A3A8-A79B6E1D3BAE}"/>
              </a:ext>
            </a:extLst>
          </p:cNvPr>
          <p:cNvSpPr txBox="1"/>
          <p:nvPr/>
        </p:nvSpPr>
        <p:spPr>
          <a:xfrm rot="20366992">
            <a:off x="285157" y="3963615"/>
            <a:ext cx="704039" cy="707886"/>
          </a:xfrm>
          <a:prstGeom prst="rect">
            <a:avLst/>
          </a:prstGeom>
          <a:noFill/>
        </p:spPr>
        <p:txBody>
          <a:bodyPr wrap="none" rtlCol="0">
            <a:spAutoFit/>
          </a:bodyPr>
          <a:lstStyle/>
          <a:p>
            <a:r>
              <a:rPr lang="en-GB" sz="4000" b="1" dirty="0">
                <a:solidFill>
                  <a:schemeClr val="bg1"/>
                </a:solidFill>
              </a:rPr>
              <a:t>72</a:t>
            </a:r>
          </a:p>
        </p:txBody>
      </p:sp>
      <p:pic>
        <p:nvPicPr>
          <p:cNvPr id="36" name="Picture 35">
            <a:extLst>
              <a:ext uri="{FF2B5EF4-FFF2-40B4-BE49-F238E27FC236}">
                <a16:creationId xmlns:a16="http://schemas.microsoft.com/office/drawing/2014/main" id="{25958A78-CCA0-4574-B2F8-CA0D052950D6}"/>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p:blipFill>
        <p:spPr>
          <a:xfrm rot="16200000" flipV="1">
            <a:off x="1328333" y="4062270"/>
            <a:ext cx="710959" cy="865064"/>
          </a:xfrm>
          <a:prstGeom prst="rect">
            <a:avLst/>
          </a:prstGeom>
        </p:spPr>
      </p:pic>
      <p:sp>
        <p:nvSpPr>
          <p:cNvPr id="37" name="TextBox 36">
            <a:extLst>
              <a:ext uri="{FF2B5EF4-FFF2-40B4-BE49-F238E27FC236}">
                <a16:creationId xmlns:a16="http://schemas.microsoft.com/office/drawing/2014/main" id="{E128EE1B-DF1A-46B9-A53F-B9E30953816C}"/>
              </a:ext>
            </a:extLst>
          </p:cNvPr>
          <p:cNvSpPr txBox="1"/>
          <p:nvPr/>
        </p:nvSpPr>
        <p:spPr>
          <a:xfrm rot="20366992">
            <a:off x="741795" y="3675665"/>
            <a:ext cx="2095597" cy="400110"/>
          </a:xfrm>
          <a:prstGeom prst="rect">
            <a:avLst/>
          </a:prstGeom>
          <a:noFill/>
        </p:spPr>
        <p:txBody>
          <a:bodyPr wrap="square" rtlCol="0">
            <a:spAutoFit/>
          </a:bodyPr>
          <a:lstStyle/>
          <a:p>
            <a:r>
              <a:rPr lang="en-GB" sz="2000" dirty="0">
                <a:solidFill>
                  <a:schemeClr val="bg1"/>
                </a:solidFill>
              </a:rPr>
              <a:t>outreach events</a:t>
            </a:r>
          </a:p>
        </p:txBody>
      </p:sp>
      <p:sp>
        <p:nvSpPr>
          <p:cNvPr id="39" name="Oval 38">
            <a:extLst>
              <a:ext uri="{FF2B5EF4-FFF2-40B4-BE49-F238E27FC236}">
                <a16:creationId xmlns:a16="http://schemas.microsoft.com/office/drawing/2014/main" id="{D810E65B-1287-4F16-9A04-1B158062995E}"/>
              </a:ext>
            </a:extLst>
          </p:cNvPr>
          <p:cNvSpPr/>
          <p:nvPr/>
        </p:nvSpPr>
        <p:spPr>
          <a:xfrm rot="541015">
            <a:off x="4713754" y="8028639"/>
            <a:ext cx="1587462" cy="104914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3934</a:t>
            </a:r>
          </a:p>
          <a:p>
            <a:pPr algn="ctr"/>
            <a:r>
              <a:rPr lang="en-GB" sz="1000" dirty="0"/>
              <a:t>children</a:t>
            </a:r>
          </a:p>
        </p:txBody>
      </p:sp>
      <p:sp>
        <p:nvSpPr>
          <p:cNvPr id="11" name="Oval 10">
            <a:extLst>
              <a:ext uri="{FF2B5EF4-FFF2-40B4-BE49-F238E27FC236}">
                <a16:creationId xmlns:a16="http://schemas.microsoft.com/office/drawing/2014/main" id="{EFB0B401-AE96-4C8E-A4DD-141760661A25}"/>
              </a:ext>
            </a:extLst>
          </p:cNvPr>
          <p:cNvSpPr/>
          <p:nvPr/>
        </p:nvSpPr>
        <p:spPr>
          <a:xfrm rot="541015">
            <a:off x="4857368" y="7231243"/>
            <a:ext cx="1587462" cy="104914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10398</a:t>
            </a:r>
          </a:p>
          <a:p>
            <a:pPr algn="ctr"/>
            <a:r>
              <a:rPr lang="en-GB" sz="1000" dirty="0"/>
              <a:t>participants</a:t>
            </a:r>
          </a:p>
          <a:p>
            <a:pPr algn="ctr"/>
            <a:r>
              <a:rPr lang="en-GB" sz="1000" dirty="0"/>
              <a:t>including</a:t>
            </a:r>
          </a:p>
        </p:txBody>
      </p:sp>
      <p:pic>
        <p:nvPicPr>
          <p:cNvPr id="40" name="Picture 39">
            <a:extLst>
              <a:ext uri="{FF2B5EF4-FFF2-40B4-BE49-F238E27FC236}">
                <a16:creationId xmlns:a16="http://schemas.microsoft.com/office/drawing/2014/main" id="{8A93D85B-0A90-4AB9-AF41-5A400054AE12}"/>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p:blipFill>
        <p:spPr>
          <a:xfrm rot="4753903" flipV="1">
            <a:off x="4654238" y="6301969"/>
            <a:ext cx="835581" cy="1016699"/>
          </a:xfrm>
          <a:prstGeom prst="rect">
            <a:avLst/>
          </a:prstGeom>
        </p:spPr>
      </p:pic>
      <p:sp>
        <p:nvSpPr>
          <p:cNvPr id="12" name="Rectangle 11">
            <a:extLst>
              <a:ext uri="{FF2B5EF4-FFF2-40B4-BE49-F238E27FC236}">
                <a16:creationId xmlns:a16="http://schemas.microsoft.com/office/drawing/2014/main" id="{662F03C6-1B2D-499D-AC6F-A7C956BBB6E1}"/>
              </a:ext>
            </a:extLst>
          </p:cNvPr>
          <p:cNvSpPr/>
          <p:nvPr/>
        </p:nvSpPr>
        <p:spPr>
          <a:xfrm rot="1758519">
            <a:off x="4562559" y="873613"/>
            <a:ext cx="1773026" cy="818821"/>
          </a:xfrm>
          <a:prstGeom prst="rect">
            <a:avLst/>
          </a:prstGeom>
          <a:solidFill>
            <a:srgbClr val="BEBFD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5">
                    <a:lumMod val="50000"/>
                  </a:schemeClr>
                </a:solidFill>
              </a:rPr>
              <a:t>new heritage archive facility that meets accreditation standards</a:t>
            </a:r>
          </a:p>
        </p:txBody>
      </p:sp>
      <p:sp>
        <p:nvSpPr>
          <p:cNvPr id="42" name="TextBox 41">
            <a:extLst>
              <a:ext uri="{FF2B5EF4-FFF2-40B4-BE49-F238E27FC236}">
                <a16:creationId xmlns:a16="http://schemas.microsoft.com/office/drawing/2014/main" id="{EFD5121E-3D1D-46E4-8C1C-99D2B799508A}"/>
              </a:ext>
            </a:extLst>
          </p:cNvPr>
          <p:cNvSpPr txBox="1"/>
          <p:nvPr/>
        </p:nvSpPr>
        <p:spPr>
          <a:xfrm rot="2000674">
            <a:off x="4531539" y="263848"/>
            <a:ext cx="444352" cy="707886"/>
          </a:xfrm>
          <a:prstGeom prst="rect">
            <a:avLst/>
          </a:prstGeom>
          <a:solidFill>
            <a:srgbClr val="BEBFD1"/>
          </a:solidFill>
        </p:spPr>
        <p:txBody>
          <a:bodyPr wrap="none" rtlCol="0">
            <a:spAutoFit/>
          </a:bodyPr>
          <a:lstStyle/>
          <a:p>
            <a:r>
              <a:rPr lang="en-GB" sz="4000" b="1" dirty="0">
                <a:solidFill>
                  <a:schemeClr val="accent5">
                    <a:lumMod val="50000"/>
                  </a:schemeClr>
                </a:solidFill>
              </a:rPr>
              <a:t>1</a:t>
            </a:r>
          </a:p>
        </p:txBody>
      </p:sp>
      <p:pic>
        <p:nvPicPr>
          <p:cNvPr id="43" name="Picture 42">
            <a:extLst>
              <a:ext uri="{FF2B5EF4-FFF2-40B4-BE49-F238E27FC236}">
                <a16:creationId xmlns:a16="http://schemas.microsoft.com/office/drawing/2014/main" id="{486638CC-62FC-4FE8-97FB-35A397B5A54D}"/>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p:blipFill>
        <p:spPr>
          <a:xfrm rot="19851047">
            <a:off x="3585746" y="892542"/>
            <a:ext cx="1003301" cy="550901"/>
          </a:xfrm>
          <a:prstGeom prst="rect">
            <a:avLst/>
          </a:prstGeom>
        </p:spPr>
      </p:pic>
      <p:sp>
        <p:nvSpPr>
          <p:cNvPr id="50" name="TextBox 49">
            <a:extLst>
              <a:ext uri="{FF2B5EF4-FFF2-40B4-BE49-F238E27FC236}">
                <a16:creationId xmlns:a16="http://schemas.microsoft.com/office/drawing/2014/main" id="{9665EF03-C39E-47F3-9A3D-72CB10DFF99B}"/>
              </a:ext>
            </a:extLst>
          </p:cNvPr>
          <p:cNvSpPr txBox="1"/>
          <p:nvPr/>
        </p:nvSpPr>
        <p:spPr>
          <a:xfrm rot="21263789">
            <a:off x="642749" y="601100"/>
            <a:ext cx="1077539" cy="707886"/>
          </a:xfrm>
          <a:prstGeom prst="rect">
            <a:avLst/>
          </a:prstGeom>
          <a:noFill/>
        </p:spPr>
        <p:txBody>
          <a:bodyPr wrap="none" rtlCol="0">
            <a:spAutoFit/>
          </a:bodyPr>
          <a:lstStyle/>
          <a:p>
            <a:r>
              <a:rPr lang="en-GB" sz="4000" b="1" dirty="0">
                <a:ln>
                  <a:solidFill>
                    <a:schemeClr val="bg1"/>
                  </a:solidFill>
                </a:ln>
                <a:noFill/>
              </a:rPr>
              <a:t>95%</a:t>
            </a:r>
          </a:p>
        </p:txBody>
      </p:sp>
      <p:sp>
        <p:nvSpPr>
          <p:cNvPr id="51" name="TextBox 50">
            <a:extLst>
              <a:ext uri="{FF2B5EF4-FFF2-40B4-BE49-F238E27FC236}">
                <a16:creationId xmlns:a16="http://schemas.microsoft.com/office/drawing/2014/main" id="{F383300C-3486-4CB8-9FF8-EB9D3854AA52}"/>
              </a:ext>
            </a:extLst>
          </p:cNvPr>
          <p:cNvSpPr txBox="1"/>
          <p:nvPr/>
        </p:nvSpPr>
        <p:spPr>
          <a:xfrm rot="21270898">
            <a:off x="259655" y="1119043"/>
            <a:ext cx="2093613" cy="338554"/>
          </a:xfrm>
          <a:prstGeom prst="rect">
            <a:avLst/>
          </a:prstGeom>
          <a:noFill/>
        </p:spPr>
        <p:txBody>
          <a:bodyPr wrap="square" rtlCol="0">
            <a:spAutoFit/>
          </a:bodyPr>
          <a:lstStyle/>
          <a:p>
            <a:r>
              <a:rPr lang="en-GB" sz="1600" dirty="0">
                <a:solidFill>
                  <a:schemeClr val="bg1"/>
                </a:solidFill>
              </a:rPr>
              <a:t>collection catalogued</a:t>
            </a:r>
          </a:p>
        </p:txBody>
      </p:sp>
      <p:pic>
        <p:nvPicPr>
          <p:cNvPr id="52" name="Picture 51">
            <a:extLst>
              <a:ext uri="{FF2B5EF4-FFF2-40B4-BE49-F238E27FC236}">
                <a16:creationId xmlns:a16="http://schemas.microsoft.com/office/drawing/2014/main" id="{FB2FEB56-95C0-49E6-ADA8-2DEEFB6BD086}"/>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p:blipFill>
        <p:spPr>
          <a:xfrm rot="16200000" flipV="1">
            <a:off x="644952" y="1325889"/>
            <a:ext cx="710959" cy="865064"/>
          </a:xfrm>
          <a:prstGeom prst="rect">
            <a:avLst/>
          </a:prstGeom>
        </p:spPr>
      </p:pic>
      <p:sp>
        <p:nvSpPr>
          <p:cNvPr id="53" name="TextBox 52">
            <a:extLst>
              <a:ext uri="{FF2B5EF4-FFF2-40B4-BE49-F238E27FC236}">
                <a16:creationId xmlns:a16="http://schemas.microsoft.com/office/drawing/2014/main" id="{2F9B68C4-549F-4163-B50E-0A3F83DD42A0}"/>
              </a:ext>
            </a:extLst>
          </p:cNvPr>
          <p:cNvSpPr txBox="1"/>
          <p:nvPr/>
        </p:nvSpPr>
        <p:spPr>
          <a:xfrm rot="1400240">
            <a:off x="408686" y="7331063"/>
            <a:ext cx="704039" cy="707886"/>
          </a:xfrm>
          <a:prstGeom prst="rect">
            <a:avLst/>
          </a:prstGeom>
          <a:noFill/>
        </p:spPr>
        <p:txBody>
          <a:bodyPr wrap="none" rtlCol="0">
            <a:spAutoFit/>
          </a:bodyPr>
          <a:lstStyle/>
          <a:p>
            <a:r>
              <a:rPr lang="en-GB" sz="4000" b="1" dirty="0">
                <a:solidFill>
                  <a:schemeClr val="accent5">
                    <a:lumMod val="50000"/>
                  </a:schemeClr>
                </a:solidFill>
              </a:rPr>
              <a:t>45</a:t>
            </a:r>
          </a:p>
        </p:txBody>
      </p:sp>
      <p:sp>
        <p:nvSpPr>
          <p:cNvPr id="54" name="TextBox 53">
            <a:extLst>
              <a:ext uri="{FF2B5EF4-FFF2-40B4-BE49-F238E27FC236}">
                <a16:creationId xmlns:a16="http://schemas.microsoft.com/office/drawing/2014/main" id="{CECB982D-A51E-4CF6-8931-A6AC9D2FA814}"/>
              </a:ext>
            </a:extLst>
          </p:cNvPr>
          <p:cNvSpPr txBox="1"/>
          <p:nvPr/>
        </p:nvSpPr>
        <p:spPr>
          <a:xfrm rot="1390255">
            <a:off x="872870" y="7944656"/>
            <a:ext cx="2093613" cy="584775"/>
          </a:xfrm>
          <a:prstGeom prst="rect">
            <a:avLst/>
          </a:prstGeom>
          <a:noFill/>
        </p:spPr>
        <p:txBody>
          <a:bodyPr wrap="square" rtlCol="0">
            <a:spAutoFit/>
          </a:bodyPr>
          <a:lstStyle/>
          <a:p>
            <a:r>
              <a:rPr lang="en-GB" sz="1600" dirty="0">
                <a:solidFill>
                  <a:schemeClr val="accent5">
                    <a:lumMod val="50000"/>
                  </a:schemeClr>
                </a:solidFill>
              </a:rPr>
              <a:t>young people have gained accreditation</a:t>
            </a:r>
          </a:p>
        </p:txBody>
      </p:sp>
      <p:pic>
        <p:nvPicPr>
          <p:cNvPr id="55" name="Picture 54">
            <a:extLst>
              <a:ext uri="{FF2B5EF4-FFF2-40B4-BE49-F238E27FC236}">
                <a16:creationId xmlns:a16="http://schemas.microsoft.com/office/drawing/2014/main" id="{DD1BAE0B-F138-4308-AEDC-CC5E6683638B}"/>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p:blipFill>
        <p:spPr>
          <a:xfrm rot="7929849">
            <a:off x="1758071" y="7489884"/>
            <a:ext cx="850385" cy="453988"/>
          </a:xfrm>
          <a:prstGeom prst="rect">
            <a:avLst/>
          </a:prstGeom>
        </p:spPr>
      </p:pic>
      <p:sp>
        <p:nvSpPr>
          <p:cNvPr id="13" name="Rectangle 12">
            <a:extLst>
              <a:ext uri="{FF2B5EF4-FFF2-40B4-BE49-F238E27FC236}">
                <a16:creationId xmlns:a16="http://schemas.microsoft.com/office/drawing/2014/main" id="{342C27AA-6BE7-4EAC-BCE1-29E2AC65F7A8}"/>
              </a:ext>
            </a:extLst>
          </p:cNvPr>
          <p:cNvSpPr/>
          <p:nvPr/>
        </p:nvSpPr>
        <p:spPr>
          <a:xfrm rot="20771129">
            <a:off x="4111359" y="2397117"/>
            <a:ext cx="1685604" cy="1068705"/>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4000" dirty="0"/>
              <a:t>30,681</a:t>
            </a:r>
          </a:p>
          <a:p>
            <a:pPr algn="ctr"/>
            <a:r>
              <a:rPr lang="en-GB" sz="1000" dirty="0"/>
              <a:t>people have engaged with our heritage online</a:t>
            </a:r>
          </a:p>
        </p:txBody>
      </p:sp>
      <p:pic>
        <p:nvPicPr>
          <p:cNvPr id="56" name="Picture 55">
            <a:extLst>
              <a:ext uri="{FF2B5EF4-FFF2-40B4-BE49-F238E27FC236}">
                <a16:creationId xmlns:a16="http://schemas.microsoft.com/office/drawing/2014/main" id="{DEA09381-6580-4784-91AB-525D0D931467}"/>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p:blipFill>
        <p:spPr>
          <a:xfrm rot="9139795" flipH="1" flipV="1">
            <a:off x="3233185" y="2240144"/>
            <a:ext cx="710959" cy="1181004"/>
          </a:xfrm>
          <a:prstGeom prst="rect">
            <a:avLst/>
          </a:prstGeom>
        </p:spPr>
      </p:pic>
      <p:sp>
        <p:nvSpPr>
          <p:cNvPr id="59" name="Rectangle 58">
            <a:extLst>
              <a:ext uri="{FF2B5EF4-FFF2-40B4-BE49-F238E27FC236}">
                <a16:creationId xmlns:a16="http://schemas.microsoft.com/office/drawing/2014/main" id="{64E329CA-0C71-456A-B485-02AEF7D32B8B}"/>
              </a:ext>
            </a:extLst>
          </p:cNvPr>
          <p:cNvSpPr/>
          <p:nvPr/>
        </p:nvSpPr>
        <p:spPr>
          <a:xfrm rot="20813778">
            <a:off x="809338" y="5313395"/>
            <a:ext cx="1748951" cy="1093366"/>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GB" sz="3200" dirty="0"/>
          </a:p>
        </p:txBody>
      </p:sp>
      <p:sp>
        <p:nvSpPr>
          <p:cNvPr id="14" name="TextBox 13">
            <a:extLst>
              <a:ext uri="{FF2B5EF4-FFF2-40B4-BE49-F238E27FC236}">
                <a16:creationId xmlns:a16="http://schemas.microsoft.com/office/drawing/2014/main" id="{378E3B53-4DAB-4EB4-9F4C-788D0F96DAE0}"/>
              </a:ext>
            </a:extLst>
          </p:cNvPr>
          <p:cNvSpPr txBox="1"/>
          <p:nvPr/>
        </p:nvSpPr>
        <p:spPr>
          <a:xfrm rot="20794256">
            <a:off x="1217870" y="5344567"/>
            <a:ext cx="1174232" cy="369332"/>
          </a:xfrm>
          <a:prstGeom prst="rect">
            <a:avLst/>
          </a:prstGeom>
          <a:noFill/>
        </p:spPr>
        <p:txBody>
          <a:bodyPr wrap="none" rtlCol="0">
            <a:spAutoFit/>
          </a:bodyPr>
          <a:lstStyle/>
          <a:p>
            <a:r>
              <a:rPr lang="en-GB" dirty="0">
                <a:solidFill>
                  <a:schemeClr val="bg1"/>
                </a:solidFill>
              </a:rPr>
              <a:t>volunteers</a:t>
            </a:r>
          </a:p>
        </p:txBody>
      </p:sp>
      <p:sp>
        <p:nvSpPr>
          <p:cNvPr id="60" name="TextBox 59">
            <a:extLst>
              <a:ext uri="{FF2B5EF4-FFF2-40B4-BE49-F238E27FC236}">
                <a16:creationId xmlns:a16="http://schemas.microsoft.com/office/drawing/2014/main" id="{28D70D3B-6B35-4C6C-9396-CA5E9F2B307C}"/>
              </a:ext>
            </a:extLst>
          </p:cNvPr>
          <p:cNvSpPr txBox="1"/>
          <p:nvPr/>
        </p:nvSpPr>
        <p:spPr>
          <a:xfrm rot="20824801">
            <a:off x="928656" y="5759478"/>
            <a:ext cx="1542753" cy="584775"/>
          </a:xfrm>
          <a:prstGeom prst="rect">
            <a:avLst/>
          </a:prstGeom>
          <a:noFill/>
        </p:spPr>
        <p:txBody>
          <a:bodyPr wrap="square" rtlCol="0">
            <a:spAutoFit/>
          </a:bodyPr>
          <a:lstStyle/>
          <a:p>
            <a:r>
              <a:rPr lang="en-GB" sz="1600" dirty="0">
                <a:solidFill>
                  <a:schemeClr val="bg1"/>
                </a:solidFill>
              </a:rPr>
              <a:t>have </a:t>
            </a:r>
          </a:p>
          <a:p>
            <a:r>
              <a:rPr lang="en-GB" sz="1600" dirty="0">
                <a:solidFill>
                  <a:schemeClr val="bg1"/>
                </a:solidFill>
              </a:rPr>
              <a:t>donated hours</a:t>
            </a:r>
          </a:p>
        </p:txBody>
      </p:sp>
      <p:sp>
        <p:nvSpPr>
          <p:cNvPr id="61" name="TextBox 60">
            <a:extLst>
              <a:ext uri="{FF2B5EF4-FFF2-40B4-BE49-F238E27FC236}">
                <a16:creationId xmlns:a16="http://schemas.microsoft.com/office/drawing/2014/main" id="{77C78771-EEFC-4D18-AAE6-F04B5D633007}"/>
              </a:ext>
            </a:extLst>
          </p:cNvPr>
          <p:cNvSpPr txBox="1"/>
          <p:nvPr/>
        </p:nvSpPr>
        <p:spPr>
          <a:xfrm rot="20835192">
            <a:off x="808045" y="5446312"/>
            <a:ext cx="550151" cy="523220"/>
          </a:xfrm>
          <a:prstGeom prst="rect">
            <a:avLst/>
          </a:prstGeom>
          <a:noFill/>
        </p:spPr>
        <p:txBody>
          <a:bodyPr wrap="none" rtlCol="0">
            <a:spAutoFit/>
          </a:bodyPr>
          <a:lstStyle/>
          <a:p>
            <a:r>
              <a:rPr lang="en-GB" sz="2800" b="1" dirty="0">
                <a:solidFill>
                  <a:schemeClr val="bg1"/>
                </a:solidFill>
              </a:rPr>
              <a:t>61</a:t>
            </a:r>
          </a:p>
        </p:txBody>
      </p:sp>
      <p:sp>
        <p:nvSpPr>
          <p:cNvPr id="62" name="TextBox 61">
            <a:extLst>
              <a:ext uri="{FF2B5EF4-FFF2-40B4-BE49-F238E27FC236}">
                <a16:creationId xmlns:a16="http://schemas.microsoft.com/office/drawing/2014/main" id="{0787110F-4E6E-4DCD-80FE-40CC40523362}"/>
              </a:ext>
            </a:extLst>
          </p:cNvPr>
          <p:cNvSpPr txBox="1"/>
          <p:nvPr/>
        </p:nvSpPr>
        <p:spPr>
          <a:xfrm rot="20835192">
            <a:off x="1364620" y="5617701"/>
            <a:ext cx="915635" cy="523220"/>
          </a:xfrm>
          <a:prstGeom prst="rect">
            <a:avLst/>
          </a:prstGeom>
          <a:noFill/>
        </p:spPr>
        <p:txBody>
          <a:bodyPr wrap="none" rtlCol="0">
            <a:spAutoFit/>
          </a:bodyPr>
          <a:lstStyle/>
          <a:p>
            <a:r>
              <a:rPr lang="en-GB" sz="2800" b="1" dirty="0">
                <a:solidFill>
                  <a:schemeClr val="bg1"/>
                </a:solidFill>
              </a:rPr>
              <a:t>5100</a:t>
            </a:r>
          </a:p>
        </p:txBody>
      </p:sp>
      <p:pic>
        <p:nvPicPr>
          <p:cNvPr id="63" name="Picture 62">
            <a:extLst>
              <a:ext uri="{FF2B5EF4-FFF2-40B4-BE49-F238E27FC236}">
                <a16:creationId xmlns:a16="http://schemas.microsoft.com/office/drawing/2014/main" id="{7FBE392C-D740-4474-8AF5-BFEDE654C83F}"/>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p:blipFill>
        <p:spPr>
          <a:xfrm rot="13699462">
            <a:off x="1112602" y="6627398"/>
            <a:ext cx="826803" cy="453988"/>
          </a:xfrm>
          <a:prstGeom prst="rect">
            <a:avLst/>
          </a:prstGeom>
        </p:spPr>
      </p:pic>
      <p:pic>
        <p:nvPicPr>
          <p:cNvPr id="64" name="Picture 63">
            <a:extLst>
              <a:ext uri="{FF2B5EF4-FFF2-40B4-BE49-F238E27FC236}">
                <a16:creationId xmlns:a16="http://schemas.microsoft.com/office/drawing/2014/main" id="{9BDBC1FB-BDC6-49FD-9B71-14A8441B24D0}"/>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p:blipFill>
        <p:spPr>
          <a:xfrm rot="9139795" flipH="1" flipV="1">
            <a:off x="4504550" y="4728860"/>
            <a:ext cx="710959" cy="1181004"/>
          </a:xfrm>
          <a:prstGeom prst="rect">
            <a:avLst/>
          </a:prstGeom>
        </p:spPr>
      </p:pic>
      <p:sp>
        <p:nvSpPr>
          <p:cNvPr id="65" name="TextBox 64">
            <a:extLst>
              <a:ext uri="{FF2B5EF4-FFF2-40B4-BE49-F238E27FC236}">
                <a16:creationId xmlns:a16="http://schemas.microsoft.com/office/drawing/2014/main" id="{CD7B7B9F-21EF-486E-92DA-769532CCC22C}"/>
              </a:ext>
            </a:extLst>
          </p:cNvPr>
          <p:cNvSpPr txBox="1"/>
          <p:nvPr/>
        </p:nvSpPr>
        <p:spPr>
          <a:xfrm rot="1356898">
            <a:off x="5226122" y="5304067"/>
            <a:ext cx="963725" cy="707886"/>
          </a:xfrm>
          <a:prstGeom prst="rect">
            <a:avLst/>
          </a:prstGeom>
          <a:noFill/>
        </p:spPr>
        <p:txBody>
          <a:bodyPr wrap="none" rtlCol="0">
            <a:spAutoFit/>
          </a:bodyPr>
          <a:lstStyle/>
          <a:p>
            <a:r>
              <a:rPr lang="en-GB" sz="4000" b="1" dirty="0">
                <a:solidFill>
                  <a:schemeClr val="bg1"/>
                </a:solidFill>
              </a:rPr>
              <a:t>237</a:t>
            </a:r>
          </a:p>
        </p:txBody>
      </p:sp>
      <p:sp>
        <p:nvSpPr>
          <p:cNvPr id="66" name="TextBox 65">
            <a:extLst>
              <a:ext uri="{FF2B5EF4-FFF2-40B4-BE49-F238E27FC236}">
                <a16:creationId xmlns:a16="http://schemas.microsoft.com/office/drawing/2014/main" id="{B35C26C4-49F4-493B-819B-455B549BACEB}"/>
              </a:ext>
            </a:extLst>
          </p:cNvPr>
          <p:cNvSpPr txBox="1"/>
          <p:nvPr/>
        </p:nvSpPr>
        <p:spPr>
          <a:xfrm rot="1437966">
            <a:off x="4841851" y="5906714"/>
            <a:ext cx="2093613" cy="400110"/>
          </a:xfrm>
          <a:prstGeom prst="rect">
            <a:avLst/>
          </a:prstGeom>
          <a:noFill/>
        </p:spPr>
        <p:txBody>
          <a:bodyPr wrap="square" rtlCol="0">
            <a:spAutoFit/>
          </a:bodyPr>
          <a:lstStyle/>
          <a:p>
            <a:pPr algn="ctr"/>
            <a:r>
              <a:rPr lang="en-GB" sz="2000" dirty="0">
                <a:solidFill>
                  <a:schemeClr val="bg1"/>
                </a:solidFill>
              </a:rPr>
              <a:t>taster sessions</a:t>
            </a:r>
          </a:p>
        </p:txBody>
      </p:sp>
      <p:sp>
        <p:nvSpPr>
          <p:cNvPr id="69" name="TextBox 68">
            <a:extLst>
              <a:ext uri="{FF2B5EF4-FFF2-40B4-BE49-F238E27FC236}">
                <a16:creationId xmlns:a16="http://schemas.microsoft.com/office/drawing/2014/main" id="{FEC7889B-D9C4-4B62-9B27-B32C1CA01F90}"/>
              </a:ext>
            </a:extLst>
          </p:cNvPr>
          <p:cNvSpPr txBox="1"/>
          <p:nvPr/>
        </p:nvSpPr>
        <p:spPr>
          <a:xfrm rot="21263789">
            <a:off x="3069223" y="7413055"/>
            <a:ext cx="963725" cy="707886"/>
          </a:xfrm>
          <a:prstGeom prst="rect">
            <a:avLst/>
          </a:prstGeom>
          <a:noFill/>
        </p:spPr>
        <p:txBody>
          <a:bodyPr wrap="none" rtlCol="0">
            <a:spAutoFit/>
          </a:bodyPr>
          <a:lstStyle/>
          <a:p>
            <a:r>
              <a:rPr lang="en-GB" sz="4000" b="1" dirty="0">
                <a:ln>
                  <a:solidFill>
                    <a:schemeClr val="bg1"/>
                  </a:solidFill>
                </a:ln>
                <a:solidFill>
                  <a:schemeClr val="accent6">
                    <a:lumMod val="50000"/>
                  </a:schemeClr>
                </a:solidFill>
              </a:rPr>
              <a:t>157</a:t>
            </a:r>
          </a:p>
        </p:txBody>
      </p:sp>
      <p:sp>
        <p:nvSpPr>
          <p:cNvPr id="70" name="TextBox 69">
            <a:extLst>
              <a:ext uri="{FF2B5EF4-FFF2-40B4-BE49-F238E27FC236}">
                <a16:creationId xmlns:a16="http://schemas.microsoft.com/office/drawing/2014/main" id="{D8697F73-902E-4F4C-ACF0-4D2859C96E27}"/>
              </a:ext>
            </a:extLst>
          </p:cNvPr>
          <p:cNvSpPr txBox="1"/>
          <p:nvPr/>
        </p:nvSpPr>
        <p:spPr>
          <a:xfrm rot="21182487">
            <a:off x="2615495" y="7985925"/>
            <a:ext cx="2093613" cy="461665"/>
          </a:xfrm>
          <a:prstGeom prst="rect">
            <a:avLst/>
          </a:prstGeom>
          <a:noFill/>
        </p:spPr>
        <p:txBody>
          <a:bodyPr wrap="square" rtlCol="0">
            <a:spAutoFit/>
          </a:bodyPr>
          <a:lstStyle/>
          <a:p>
            <a:pPr algn="ctr"/>
            <a:r>
              <a:rPr lang="en-GB" sz="1200" dirty="0">
                <a:solidFill>
                  <a:schemeClr val="accent6">
                    <a:lumMod val="50000"/>
                  </a:schemeClr>
                </a:solidFill>
              </a:rPr>
              <a:t>staff, volunteers &amp; participants have gained accreditation</a:t>
            </a:r>
          </a:p>
        </p:txBody>
      </p:sp>
      <p:pic>
        <p:nvPicPr>
          <p:cNvPr id="71" name="Picture 70">
            <a:extLst>
              <a:ext uri="{FF2B5EF4-FFF2-40B4-BE49-F238E27FC236}">
                <a16:creationId xmlns:a16="http://schemas.microsoft.com/office/drawing/2014/main" id="{345A8134-E9B3-4D05-B5BD-97579A4F45DB}"/>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p:blipFill>
        <p:spPr>
          <a:xfrm rot="9139795" flipH="1" flipV="1">
            <a:off x="2571186" y="7339344"/>
            <a:ext cx="574291" cy="772924"/>
          </a:xfrm>
          <a:prstGeom prst="rect">
            <a:avLst/>
          </a:prstGeom>
        </p:spPr>
      </p:pic>
      <p:sp>
        <p:nvSpPr>
          <p:cNvPr id="72" name="TextBox 71">
            <a:extLst>
              <a:ext uri="{FF2B5EF4-FFF2-40B4-BE49-F238E27FC236}">
                <a16:creationId xmlns:a16="http://schemas.microsoft.com/office/drawing/2014/main" id="{58DF794D-7623-4D00-9FF5-BC06A1CC5FE3}"/>
              </a:ext>
            </a:extLst>
          </p:cNvPr>
          <p:cNvSpPr txBox="1"/>
          <p:nvPr/>
        </p:nvSpPr>
        <p:spPr>
          <a:xfrm rot="386769">
            <a:off x="592020" y="2613324"/>
            <a:ext cx="1223412" cy="707886"/>
          </a:xfrm>
          <a:prstGeom prst="rect">
            <a:avLst/>
          </a:prstGeom>
          <a:noFill/>
        </p:spPr>
        <p:txBody>
          <a:bodyPr wrap="none" rtlCol="0">
            <a:spAutoFit/>
          </a:bodyPr>
          <a:lstStyle/>
          <a:p>
            <a:r>
              <a:rPr lang="en-GB" sz="4000" b="1" dirty="0">
                <a:solidFill>
                  <a:schemeClr val="accent5">
                    <a:lumMod val="50000"/>
                  </a:schemeClr>
                </a:solidFill>
              </a:rPr>
              <a:t>1358</a:t>
            </a:r>
          </a:p>
        </p:txBody>
      </p:sp>
      <p:sp>
        <p:nvSpPr>
          <p:cNvPr id="73" name="TextBox 72">
            <a:extLst>
              <a:ext uri="{FF2B5EF4-FFF2-40B4-BE49-F238E27FC236}">
                <a16:creationId xmlns:a16="http://schemas.microsoft.com/office/drawing/2014/main" id="{B9DD58A5-2540-4BA8-ABD0-0711251257B3}"/>
              </a:ext>
            </a:extLst>
          </p:cNvPr>
          <p:cNvSpPr txBox="1"/>
          <p:nvPr/>
        </p:nvSpPr>
        <p:spPr>
          <a:xfrm rot="361791">
            <a:off x="287529" y="3134110"/>
            <a:ext cx="1710560" cy="461665"/>
          </a:xfrm>
          <a:prstGeom prst="rect">
            <a:avLst/>
          </a:prstGeom>
          <a:noFill/>
        </p:spPr>
        <p:txBody>
          <a:bodyPr wrap="square" rtlCol="0">
            <a:spAutoFit/>
          </a:bodyPr>
          <a:lstStyle/>
          <a:p>
            <a:pPr algn="ctr"/>
            <a:r>
              <a:rPr lang="en-GB" sz="1200" dirty="0">
                <a:solidFill>
                  <a:schemeClr val="accent5">
                    <a:lumMod val="50000"/>
                  </a:schemeClr>
                </a:solidFill>
              </a:rPr>
              <a:t>people follow our heritage on social media</a:t>
            </a:r>
          </a:p>
        </p:txBody>
      </p:sp>
      <p:sp>
        <p:nvSpPr>
          <p:cNvPr id="74" name="Rectangle 73">
            <a:extLst>
              <a:ext uri="{FF2B5EF4-FFF2-40B4-BE49-F238E27FC236}">
                <a16:creationId xmlns:a16="http://schemas.microsoft.com/office/drawing/2014/main" id="{E5DEACD1-3878-4854-AABE-05F6D1D8026D}"/>
              </a:ext>
            </a:extLst>
          </p:cNvPr>
          <p:cNvSpPr/>
          <p:nvPr/>
        </p:nvSpPr>
        <p:spPr>
          <a:xfrm rot="513815">
            <a:off x="3149517" y="5544511"/>
            <a:ext cx="1517276" cy="669599"/>
          </a:xfrm>
          <a:prstGeom prst="rect">
            <a:avLst/>
          </a:prstGeom>
          <a:solidFill>
            <a:srgbClr val="BEBFD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5">
                    <a:lumMod val="50000"/>
                  </a:schemeClr>
                </a:solidFill>
              </a:rPr>
              <a:t>new Welsh language group established</a:t>
            </a:r>
          </a:p>
        </p:txBody>
      </p:sp>
      <p:sp>
        <p:nvSpPr>
          <p:cNvPr id="75" name="TextBox 74">
            <a:extLst>
              <a:ext uri="{FF2B5EF4-FFF2-40B4-BE49-F238E27FC236}">
                <a16:creationId xmlns:a16="http://schemas.microsoft.com/office/drawing/2014/main" id="{C310621A-569A-469D-9EB3-26098ACD36CB}"/>
              </a:ext>
            </a:extLst>
          </p:cNvPr>
          <p:cNvSpPr txBox="1"/>
          <p:nvPr/>
        </p:nvSpPr>
        <p:spPr>
          <a:xfrm rot="546923">
            <a:off x="2897072" y="5200846"/>
            <a:ext cx="354059" cy="707886"/>
          </a:xfrm>
          <a:prstGeom prst="rect">
            <a:avLst/>
          </a:prstGeom>
          <a:solidFill>
            <a:srgbClr val="BEBFD1"/>
          </a:solidFill>
        </p:spPr>
        <p:txBody>
          <a:bodyPr wrap="square" rtlCol="0">
            <a:spAutoFit/>
          </a:bodyPr>
          <a:lstStyle/>
          <a:p>
            <a:r>
              <a:rPr lang="en-GB" sz="4000" b="1" dirty="0">
                <a:solidFill>
                  <a:schemeClr val="accent5">
                    <a:lumMod val="50000"/>
                  </a:schemeClr>
                </a:solidFill>
              </a:rPr>
              <a:t>1</a:t>
            </a:r>
          </a:p>
        </p:txBody>
      </p:sp>
      <p:pic>
        <p:nvPicPr>
          <p:cNvPr id="49" name="Picture 4" descr="Image result for clock clipart">
            <a:extLst>
              <a:ext uri="{FF2B5EF4-FFF2-40B4-BE49-F238E27FC236}">
                <a16:creationId xmlns:a16="http://schemas.microsoft.com/office/drawing/2014/main" id="{85AC170C-7AB1-4C55-83FB-9394A6FE3F51}"/>
              </a:ext>
            </a:extLst>
          </p:cNvPr>
          <p:cNvPicPr>
            <a:picLocks noChangeAspect="1" noChangeArrowheads="1"/>
          </p:cNvPicPr>
          <p:nvPr/>
        </p:nvPicPr>
        <p:blipFill>
          <a:blip r:embed="rId4">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2053" y="5498753"/>
            <a:ext cx="581025" cy="74535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147CAD4A-CDB5-4649-B25C-3A279963A066}"/>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p:blipFill>
        <p:spPr>
          <a:xfrm rot="3396244">
            <a:off x="2994298" y="4984614"/>
            <a:ext cx="706376" cy="329045"/>
          </a:xfrm>
          <a:prstGeom prst="rect">
            <a:avLst/>
          </a:prstGeom>
        </p:spPr>
      </p:pic>
      <p:pic>
        <p:nvPicPr>
          <p:cNvPr id="77" name="Picture 76">
            <a:extLst>
              <a:ext uri="{FF2B5EF4-FFF2-40B4-BE49-F238E27FC236}">
                <a16:creationId xmlns:a16="http://schemas.microsoft.com/office/drawing/2014/main" id="{F1AC1581-398F-4692-9440-B94D1165BA3C}"/>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p:blipFill>
        <p:spPr>
          <a:xfrm rot="7433988">
            <a:off x="1403368" y="2469860"/>
            <a:ext cx="540807" cy="296951"/>
          </a:xfrm>
          <a:prstGeom prst="rect">
            <a:avLst/>
          </a:prstGeom>
        </p:spPr>
      </p:pic>
      <p:sp>
        <p:nvSpPr>
          <p:cNvPr id="67" name="Oval 66">
            <a:extLst>
              <a:ext uri="{FF2B5EF4-FFF2-40B4-BE49-F238E27FC236}">
                <a16:creationId xmlns:a16="http://schemas.microsoft.com/office/drawing/2014/main" id="{94A82B96-6F65-42F4-B63A-6FBAC5476D3C}"/>
              </a:ext>
            </a:extLst>
          </p:cNvPr>
          <p:cNvSpPr/>
          <p:nvPr/>
        </p:nvSpPr>
        <p:spPr>
          <a:xfrm rot="541015">
            <a:off x="2619907" y="3050247"/>
            <a:ext cx="1120271" cy="100861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1</a:t>
            </a:r>
          </a:p>
          <a:p>
            <a:pPr algn="ctr"/>
            <a:r>
              <a:rPr lang="en-GB" sz="1000" dirty="0"/>
              <a:t>new visitor attraction</a:t>
            </a:r>
          </a:p>
        </p:txBody>
      </p:sp>
      <p:pic>
        <p:nvPicPr>
          <p:cNvPr id="68" name="Picture 67">
            <a:extLst>
              <a:ext uri="{FF2B5EF4-FFF2-40B4-BE49-F238E27FC236}">
                <a16:creationId xmlns:a16="http://schemas.microsoft.com/office/drawing/2014/main" id="{0B8FD0CF-162A-414A-986E-E269749ED64A}"/>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p:blipFill>
        <p:spPr>
          <a:xfrm rot="8577946">
            <a:off x="3689664" y="3508304"/>
            <a:ext cx="710959" cy="865064"/>
          </a:xfrm>
          <a:prstGeom prst="rect">
            <a:avLst/>
          </a:prstGeom>
        </p:spPr>
      </p:pic>
      <p:sp>
        <p:nvSpPr>
          <p:cNvPr id="78" name="TextBox 77">
            <a:extLst>
              <a:ext uri="{FF2B5EF4-FFF2-40B4-BE49-F238E27FC236}">
                <a16:creationId xmlns:a16="http://schemas.microsoft.com/office/drawing/2014/main" id="{1E88F5F1-4481-4DC1-9EE2-9BD6CFB051EC}"/>
              </a:ext>
            </a:extLst>
          </p:cNvPr>
          <p:cNvSpPr txBox="1"/>
          <p:nvPr/>
        </p:nvSpPr>
        <p:spPr>
          <a:xfrm rot="20960733">
            <a:off x="3215441" y="8485481"/>
            <a:ext cx="444352" cy="707886"/>
          </a:xfrm>
          <a:prstGeom prst="rect">
            <a:avLst/>
          </a:prstGeom>
          <a:noFill/>
        </p:spPr>
        <p:txBody>
          <a:bodyPr wrap="none" rtlCol="0">
            <a:spAutoFit/>
          </a:bodyPr>
          <a:lstStyle/>
          <a:p>
            <a:r>
              <a:rPr lang="en-GB" sz="4000" b="1" dirty="0">
                <a:solidFill>
                  <a:schemeClr val="bg1"/>
                </a:solidFill>
              </a:rPr>
              <a:t>8</a:t>
            </a:r>
          </a:p>
        </p:txBody>
      </p:sp>
      <p:sp>
        <p:nvSpPr>
          <p:cNvPr id="79" name="TextBox 78">
            <a:extLst>
              <a:ext uri="{FF2B5EF4-FFF2-40B4-BE49-F238E27FC236}">
                <a16:creationId xmlns:a16="http://schemas.microsoft.com/office/drawing/2014/main" id="{BBB050D4-A723-4B68-AF49-896CCB2B8E87}"/>
              </a:ext>
            </a:extLst>
          </p:cNvPr>
          <p:cNvSpPr txBox="1"/>
          <p:nvPr/>
        </p:nvSpPr>
        <p:spPr>
          <a:xfrm rot="21137347">
            <a:off x="3148866" y="8622419"/>
            <a:ext cx="1491698" cy="707886"/>
          </a:xfrm>
          <a:prstGeom prst="rect">
            <a:avLst/>
          </a:prstGeom>
          <a:noFill/>
        </p:spPr>
        <p:txBody>
          <a:bodyPr wrap="square" rtlCol="0">
            <a:spAutoFit/>
          </a:bodyPr>
          <a:lstStyle/>
          <a:p>
            <a:pPr algn="ctr"/>
            <a:r>
              <a:rPr lang="en-GB" sz="2000" dirty="0">
                <a:solidFill>
                  <a:schemeClr val="bg1"/>
                </a:solidFill>
              </a:rPr>
              <a:t>work placements</a:t>
            </a:r>
          </a:p>
        </p:txBody>
      </p:sp>
      <p:sp>
        <p:nvSpPr>
          <p:cNvPr id="58" name="TextBox 57">
            <a:extLst>
              <a:ext uri="{FF2B5EF4-FFF2-40B4-BE49-F238E27FC236}">
                <a16:creationId xmlns:a16="http://schemas.microsoft.com/office/drawing/2014/main" id="{EF8FC87C-87CB-49BB-8C21-FAC271EACC10}"/>
              </a:ext>
            </a:extLst>
          </p:cNvPr>
          <p:cNvSpPr txBox="1"/>
          <p:nvPr/>
        </p:nvSpPr>
        <p:spPr>
          <a:xfrm>
            <a:off x="463345" y="8718906"/>
            <a:ext cx="444352" cy="707886"/>
          </a:xfrm>
          <a:prstGeom prst="rect">
            <a:avLst/>
          </a:prstGeom>
          <a:noFill/>
        </p:spPr>
        <p:txBody>
          <a:bodyPr wrap="none" rtlCol="0">
            <a:spAutoFit/>
          </a:bodyPr>
          <a:lstStyle/>
          <a:p>
            <a:r>
              <a:rPr lang="en-GB" sz="4000" b="1" dirty="0">
                <a:ln>
                  <a:solidFill>
                    <a:schemeClr val="bg1"/>
                  </a:solidFill>
                </a:ln>
                <a:noFill/>
              </a:rPr>
              <a:t>2</a:t>
            </a:r>
          </a:p>
        </p:txBody>
      </p:sp>
      <p:sp>
        <p:nvSpPr>
          <p:cNvPr id="80" name="TextBox 79">
            <a:extLst>
              <a:ext uri="{FF2B5EF4-FFF2-40B4-BE49-F238E27FC236}">
                <a16:creationId xmlns:a16="http://schemas.microsoft.com/office/drawing/2014/main" id="{C6AE480B-4C8C-4540-8E82-3865CF9A2DCD}"/>
              </a:ext>
            </a:extLst>
          </p:cNvPr>
          <p:cNvSpPr txBox="1"/>
          <p:nvPr/>
        </p:nvSpPr>
        <p:spPr>
          <a:xfrm rot="7109">
            <a:off x="764116" y="8775703"/>
            <a:ext cx="2093613" cy="584775"/>
          </a:xfrm>
          <a:prstGeom prst="rect">
            <a:avLst/>
          </a:prstGeom>
          <a:noFill/>
        </p:spPr>
        <p:txBody>
          <a:bodyPr wrap="square" rtlCol="0">
            <a:spAutoFit/>
          </a:bodyPr>
          <a:lstStyle/>
          <a:p>
            <a:r>
              <a:rPr lang="en-GB" sz="1600" dirty="0">
                <a:solidFill>
                  <a:schemeClr val="bg1"/>
                </a:solidFill>
              </a:rPr>
              <a:t>staff completed Higher Apprenticeships</a:t>
            </a:r>
          </a:p>
        </p:txBody>
      </p:sp>
      <p:pic>
        <p:nvPicPr>
          <p:cNvPr id="81" name="Picture 80">
            <a:extLst>
              <a:ext uri="{FF2B5EF4-FFF2-40B4-BE49-F238E27FC236}">
                <a16:creationId xmlns:a16="http://schemas.microsoft.com/office/drawing/2014/main" id="{A0671220-FB82-4F7A-82F0-175AEFA26A79}"/>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17699" t="70061" r="75342" b="14885"/>
          <a:stretch/>
        </p:blipFill>
        <p:spPr>
          <a:xfrm rot="12565618" flipH="1" flipV="1">
            <a:off x="779620" y="8153766"/>
            <a:ext cx="505944" cy="680937"/>
          </a:xfrm>
          <a:prstGeom prst="rect">
            <a:avLst/>
          </a:prstGeom>
        </p:spPr>
      </p:pic>
      <p:pic>
        <p:nvPicPr>
          <p:cNvPr id="82" name="Picture 81">
            <a:extLst>
              <a:ext uri="{FF2B5EF4-FFF2-40B4-BE49-F238E27FC236}">
                <a16:creationId xmlns:a16="http://schemas.microsoft.com/office/drawing/2014/main" id="{07DA0337-3B26-4FD0-A8D1-49F9C3516E29}"/>
              </a:ext>
            </a:extLst>
          </p:cNvPr>
          <p:cNvPicPr>
            <a:picLocks noChangeAspect="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blip>
          <a:srcRect l="48542" t="15662" r="44053" b="77109"/>
          <a:stretch/>
        </p:blipFill>
        <p:spPr>
          <a:xfrm rot="7433988">
            <a:off x="4068854" y="8421442"/>
            <a:ext cx="540807" cy="296951"/>
          </a:xfrm>
          <a:prstGeom prst="rect">
            <a:avLst/>
          </a:prstGeom>
        </p:spPr>
      </p:pic>
    </p:spTree>
    <p:extLst>
      <p:ext uri="{BB962C8B-B14F-4D97-AF65-F5344CB8AC3E}">
        <p14:creationId xmlns:p14="http://schemas.microsoft.com/office/powerpoint/2010/main" val="21504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0" name="TextBox 9">
            <a:extLst>
              <a:ext uri="{FF2B5EF4-FFF2-40B4-BE49-F238E27FC236}">
                <a16:creationId xmlns:a16="http://schemas.microsoft.com/office/drawing/2014/main" id="{373FE7FD-D960-4F57-83E2-FE87C41EB0C4}"/>
              </a:ext>
            </a:extLst>
          </p:cNvPr>
          <p:cNvSpPr txBox="1"/>
          <p:nvPr/>
        </p:nvSpPr>
        <p:spPr>
          <a:xfrm rot="5400000">
            <a:off x="1717323" y="4462972"/>
            <a:ext cx="8754852" cy="830997"/>
          </a:xfrm>
          <a:prstGeom prst="rect">
            <a:avLst/>
          </a:prstGeom>
          <a:noFill/>
        </p:spPr>
        <p:txBody>
          <a:bodyPr wrap="square" rtlCol="0">
            <a:spAutoFit/>
          </a:bodyPr>
          <a:lstStyle/>
          <a:p>
            <a:r>
              <a:rPr lang="en-GB" sz="4800" b="1" spc="600" dirty="0">
                <a:ln>
                  <a:solidFill>
                    <a:schemeClr val="accent4">
                      <a:lumMod val="50000"/>
                    </a:schemeClr>
                  </a:solidFill>
                </a:ln>
                <a:solidFill>
                  <a:schemeClr val="bg1"/>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project</a:t>
            </a:r>
            <a:r>
              <a:rPr lang="en-GB" sz="4800" b="1" spc="600" dirty="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 outcomes</a:t>
            </a:r>
          </a:p>
        </p:txBody>
      </p:sp>
      <p:sp>
        <p:nvSpPr>
          <p:cNvPr id="5" name="TextBox 4">
            <a:extLst>
              <a:ext uri="{FF2B5EF4-FFF2-40B4-BE49-F238E27FC236}">
                <a16:creationId xmlns:a16="http://schemas.microsoft.com/office/drawing/2014/main" id="{3D5FACCC-053F-4361-96C6-CF8AEACA0DEA}"/>
              </a:ext>
            </a:extLst>
          </p:cNvPr>
          <p:cNvSpPr txBox="1"/>
          <p:nvPr/>
        </p:nvSpPr>
        <p:spPr>
          <a:xfrm>
            <a:off x="0" y="9650786"/>
            <a:ext cx="6869251" cy="230832"/>
          </a:xfrm>
          <a:prstGeom prst="rect">
            <a:avLst/>
          </a:prstGeom>
          <a:solidFill>
            <a:schemeClr val="accent4">
              <a:lumMod val="50000"/>
            </a:schemeClr>
          </a:solidFill>
          <a:ln>
            <a:solidFill>
              <a:schemeClr val="accent4">
                <a:lumMod val="50000"/>
              </a:schemeClr>
            </a:solidFill>
          </a:ln>
        </p:spPr>
        <p:txBody>
          <a:bodyPr wrap="square" rtlCol="0">
            <a:spAutoFit/>
          </a:bodyPr>
          <a:lstStyle/>
          <a:p>
            <a:pPr algn="ctr"/>
            <a:r>
              <a:rPr lang="en-GB" sz="900" dirty="0">
                <a:solidFill>
                  <a:schemeClr val="bg1"/>
                </a:solidFill>
              </a:rPr>
              <a:t>- </a:t>
            </a:r>
            <a:r>
              <a:rPr lang="en-GB" sz="900" dirty="0" smtClean="0">
                <a:solidFill>
                  <a:schemeClr val="bg1"/>
                </a:solidFill>
              </a:rPr>
              <a:t>4 </a:t>
            </a:r>
            <a:r>
              <a:rPr lang="en-GB" sz="900" dirty="0">
                <a:solidFill>
                  <a:schemeClr val="bg1"/>
                </a:solidFill>
              </a:rPr>
              <a:t>-</a:t>
            </a:r>
          </a:p>
        </p:txBody>
      </p:sp>
      <p:sp>
        <p:nvSpPr>
          <p:cNvPr id="23" name="TextBox 22">
            <a:extLst>
              <a:ext uri="{FF2B5EF4-FFF2-40B4-BE49-F238E27FC236}">
                <a16:creationId xmlns:a16="http://schemas.microsoft.com/office/drawing/2014/main" id="{B65F9CA8-3AB6-46F2-B530-3FB86915F2BD}"/>
              </a:ext>
            </a:extLst>
          </p:cNvPr>
          <p:cNvSpPr txBox="1"/>
          <p:nvPr/>
        </p:nvSpPr>
        <p:spPr>
          <a:xfrm>
            <a:off x="459164" y="3178219"/>
            <a:ext cx="2391713" cy="3970318"/>
          </a:xfrm>
          <a:prstGeom prst="rect">
            <a:avLst/>
          </a:prstGeom>
          <a:noFill/>
        </p:spPr>
        <p:txBody>
          <a:bodyPr wrap="square" rtlCol="0">
            <a:spAutoFit/>
          </a:bodyPr>
          <a:lstStyle/>
          <a:p>
            <a:r>
              <a:rPr lang="en-GB" b="1" dirty="0">
                <a:solidFill>
                  <a:schemeClr val="accent4">
                    <a:lumMod val="75000"/>
                  </a:schemeClr>
                </a:solidFill>
              </a:rPr>
              <a:t>What did we want to happen?</a:t>
            </a:r>
          </a:p>
          <a:p>
            <a:pPr algn="just"/>
            <a:endParaRPr lang="en-GB" sz="1200" dirty="0"/>
          </a:p>
          <a:p>
            <a:pPr algn="just"/>
            <a:r>
              <a:rPr lang="en-GB" sz="1200" dirty="0"/>
              <a:t>The project set out to create a new sensitively designed and pioneering Culture Centre for Conwy town and county, providing an environment for all ages to engage with heritage. </a:t>
            </a:r>
          </a:p>
          <a:p>
            <a:pPr algn="just"/>
            <a:endParaRPr lang="en-GB" sz="1200" dirty="0"/>
          </a:p>
          <a:p>
            <a:pPr algn="just"/>
            <a:r>
              <a:rPr lang="en-GB" sz="1200" dirty="0"/>
              <a:t>During the planning and building process, the project aimed to safeguard Conwy’s heritage collection, deliver a comprehensive programme of heritage, arts and culture engagement throughout the county, reach new audiences that included groups that are traditionally marginalised from heritage and culture programmes, and upskill staff and volunteers.</a:t>
            </a:r>
          </a:p>
        </p:txBody>
      </p:sp>
      <p:pic>
        <p:nvPicPr>
          <p:cNvPr id="1026" name="Picture 2" descr="May be an image of 4 people and people smiling">
            <a:extLst>
              <a:ext uri="{FF2B5EF4-FFF2-40B4-BE49-F238E27FC236}">
                <a16:creationId xmlns:a16="http://schemas.microsoft.com/office/drawing/2014/main" id="{72F3F546-5E1D-4540-B597-98E1659D59C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 y="217902"/>
            <a:ext cx="5320247" cy="258499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ACEA2D5-36CB-42FF-A813-B6A32115B9B9}"/>
              </a:ext>
            </a:extLst>
          </p:cNvPr>
          <p:cNvSpPr txBox="1"/>
          <p:nvPr/>
        </p:nvSpPr>
        <p:spPr>
          <a:xfrm>
            <a:off x="2993622" y="3178682"/>
            <a:ext cx="2391713" cy="4431983"/>
          </a:xfrm>
          <a:prstGeom prst="rect">
            <a:avLst/>
          </a:prstGeom>
          <a:noFill/>
        </p:spPr>
        <p:txBody>
          <a:bodyPr wrap="square" rtlCol="0">
            <a:spAutoFit/>
          </a:bodyPr>
          <a:lstStyle/>
          <a:p>
            <a:r>
              <a:rPr lang="en-GB" b="1" dirty="0">
                <a:solidFill>
                  <a:schemeClr val="accent4">
                    <a:lumMod val="75000"/>
                  </a:schemeClr>
                </a:solidFill>
              </a:rPr>
              <a:t>What difference did we hope the project would make?</a:t>
            </a:r>
          </a:p>
          <a:p>
            <a:pPr algn="just"/>
            <a:endParaRPr lang="en-GB" sz="1200" dirty="0"/>
          </a:p>
          <a:p>
            <a:pPr marL="171450" indent="-171450">
              <a:buFont typeface="Wingdings" panose="05000000000000000000" pitchFamily="2" charset="2"/>
              <a:buChar char="§"/>
            </a:pPr>
            <a:r>
              <a:rPr lang="en-GB" sz="1200" dirty="0"/>
              <a:t>Heritage is better managed;</a:t>
            </a:r>
          </a:p>
          <a:p>
            <a:pPr marL="171450" indent="-171450">
              <a:buFont typeface="Wingdings" panose="05000000000000000000" pitchFamily="2" charset="2"/>
              <a:buChar char="§"/>
            </a:pPr>
            <a:r>
              <a:rPr lang="en-GB" sz="1200" dirty="0"/>
              <a:t>Heritage is better interpreted and explained;</a:t>
            </a:r>
          </a:p>
          <a:p>
            <a:pPr marL="171450" indent="-171450">
              <a:buFont typeface="Wingdings" panose="05000000000000000000" pitchFamily="2" charset="2"/>
              <a:buChar char="§"/>
            </a:pPr>
            <a:r>
              <a:rPr lang="en-GB" sz="1200" dirty="0"/>
              <a:t>Heritage is identified and recorded;</a:t>
            </a:r>
          </a:p>
          <a:p>
            <a:pPr marL="171450" indent="-171450">
              <a:buFont typeface="Wingdings" panose="05000000000000000000" pitchFamily="2" charset="2"/>
              <a:buChar char="§"/>
            </a:pPr>
            <a:r>
              <a:rPr lang="en-GB" sz="1200" dirty="0"/>
              <a:t>People develop skills;</a:t>
            </a:r>
          </a:p>
          <a:p>
            <a:pPr marL="171450" indent="-171450">
              <a:buFont typeface="Wingdings" panose="05000000000000000000" pitchFamily="2" charset="2"/>
              <a:buChar char="§"/>
            </a:pPr>
            <a:r>
              <a:rPr lang="en-GB" sz="1200" dirty="0"/>
              <a:t>People change their attitudes and/or behaviour;</a:t>
            </a:r>
          </a:p>
          <a:p>
            <a:pPr marL="171450" indent="-171450">
              <a:buFont typeface="Wingdings" panose="05000000000000000000" pitchFamily="2" charset="2"/>
              <a:buChar char="§"/>
            </a:pPr>
            <a:r>
              <a:rPr lang="en-GB" sz="1200" dirty="0"/>
              <a:t>People learn about their heritage;</a:t>
            </a:r>
          </a:p>
          <a:p>
            <a:pPr marL="171450" indent="-171450">
              <a:buFont typeface="Wingdings" panose="05000000000000000000" pitchFamily="2" charset="2"/>
              <a:buChar char="§"/>
            </a:pPr>
            <a:r>
              <a:rPr lang="en-GB" sz="1200" dirty="0"/>
              <a:t>People have an enjoyable experience;</a:t>
            </a:r>
          </a:p>
          <a:p>
            <a:pPr marL="171450" indent="-171450">
              <a:buFont typeface="Wingdings" panose="05000000000000000000" pitchFamily="2" charset="2"/>
              <a:buChar char="§"/>
            </a:pPr>
            <a:r>
              <a:rPr lang="en-GB" sz="1200" dirty="0"/>
              <a:t>People volunteer time;</a:t>
            </a:r>
          </a:p>
          <a:p>
            <a:pPr marL="171450" indent="-171450">
              <a:buFont typeface="Wingdings" panose="05000000000000000000" pitchFamily="2" charset="2"/>
              <a:buChar char="§"/>
            </a:pPr>
            <a:r>
              <a:rPr lang="en-GB" sz="1200" dirty="0"/>
              <a:t>Negative environmental impacts are reduced;</a:t>
            </a:r>
          </a:p>
          <a:p>
            <a:pPr marL="171450" indent="-171450">
              <a:buFont typeface="Wingdings" panose="05000000000000000000" pitchFamily="2" charset="2"/>
              <a:buChar char="§"/>
            </a:pPr>
            <a:r>
              <a:rPr lang="en-GB" sz="1200" dirty="0"/>
              <a:t>The local community is a better place to live, work and visit;</a:t>
            </a:r>
          </a:p>
          <a:p>
            <a:pPr marL="171450" indent="-171450">
              <a:buFont typeface="Wingdings" panose="05000000000000000000" pitchFamily="2" charset="2"/>
              <a:buChar char="§"/>
            </a:pPr>
            <a:r>
              <a:rPr lang="en-GB" sz="1200" dirty="0"/>
              <a:t>The local economy is boosted.</a:t>
            </a:r>
          </a:p>
        </p:txBody>
      </p:sp>
      <p:sp>
        <p:nvSpPr>
          <p:cNvPr id="28" name="Rectangle 27">
            <a:extLst>
              <a:ext uri="{FF2B5EF4-FFF2-40B4-BE49-F238E27FC236}">
                <a16:creationId xmlns:a16="http://schemas.microsoft.com/office/drawing/2014/main" id="{0DB9B017-0920-4F55-84F5-FBD9E0EA45C2}"/>
              </a:ext>
            </a:extLst>
          </p:cNvPr>
          <p:cNvSpPr/>
          <p:nvPr/>
        </p:nvSpPr>
        <p:spPr>
          <a:xfrm rot="5400000">
            <a:off x="2488018" y="5267790"/>
            <a:ext cx="1893212" cy="68692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5E17090E-806C-48D8-B646-AE45516A5DA7}"/>
              </a:ext>
            </a:extLst>
          </p:cNvPr>
          <p:cNvSpPr txBox="1"/>
          <p:nvPr/>
        </p:nvSpPr>
        <p:spPr>
          <a:xfrm>
            <a:off x="1150949" y="8067464"/>
            <a:ext cx="5161393" cy="1384995"/>
          </a:xfrm>
          <a:prstGeom prst="rect">
            <a:avLst/>
          </a:prstGeom>
          <a:noFill/>
        </p:spPr>
        <p:txBody>
          <a:bodyPr wrap="square" rtlCol="0">
            <a:spAutoFit/>
          </a:bodyPr>
          <a:lstStyle/>
          <a:p>
            <a:pPr algn="just"/>
            <a:r>
              <a:rPr lang="en-GB" sz="1200" b="1" i="1" dirty="0">
                <a:solidFill>
                  <a:schemeClr val="bg1"/>
                </a:solidFill>
              </a:rPr>
              <a:t>“Conwy Culture Centre is a gateway to the county’s integrated heritage and culture collections and their use for community learning, participation and enjoyment. The centre preserves and make accessible collections through the use of innovative interpretation, learning resources and activities that bring heritage to life for local people and visitors. Young people sit at the heart of what we do, working with our multi-disciplinary team to ensure that our collections remain relevant for current and future generations.” </a:t>
            </a:r>
          </a:p>
        </p:txBody>
      </p:sp>
      <p:sp>
        <p:nvSpPr>
          <p:cNvPr id="29" name="TextBox 28">
            <a:extLst>
              <a:ext uri="{FF2B5EF4-FFF2-40B4-BE49-F238E27FC236}">
                <a16:creationId xmlns:a16="http://schemas.microsoft.com/office/drawing/2014/main" id="{5ABEEA2C-A430-458B-B60F-E19167C95156}"/>
              </a:ext>
            </a:extLst>
          </p:cNvPr>
          <p:cNvSpPr txBox="1"/>
          <p:nvPr/>
        </p:nvSpPr>
        <p:spPr>
          <a:xfrm rot="16200000">
            <a:off x="-229840" y="8305590"/>
            <a:ext cx="1893213" cy="646331"/>
          </a:xfrm>
          <a:prstGeom prst="rect">
            <a:avLst/>
          </a:prstGeom>
          <a:noFill/>
        </p:spPr>
        <p:txBody>
          <a:bodyPr wrap="square" rtlCol="0">
            <a:spAutoFit/>
          </a:bodyPr>
          <a:lstStyle/>
          <a:p>
            <a:r>
              <a:rPr lang="en-GB" sz="3600" b="1" spc="600" dirty="0">
                <a:ln>
                  <a:solidFill>
                    <a:schemeClr val="accent6">
                      <a:lumMod val="50000"/>
                    </a:schemeClr>
                  </a:solidFill>
                </a:ln>
                <a:solidFill>
                  <a:schemeClr val="bg1"/>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vision</a:t>
            </a:r>
            <a:endParaRPr lang="en-GB" sz="3600" b="1" spc="600" dirty="0">
              <a:ln>
                <a:solidFill>
                  <a:schemeClr val="accent6">
                    <a:lumMod val="50000"/>
                  </a:schemeClr>
                </a:solidFill>
              </a:ln>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7813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9B872F-D32F-4392-AD59-40D587CED301}"/>
              </a:ext>
            </a:extLst>
          </p:cNvPr>
          <p:cNvSpPr/>
          <p:nvPr/>
        </p:nvSpPr>
        <p:spPr>
          <a:xfrm>
            <a:off x="-1" y="0"/>
            <a:ext cx="6869251" cy="96543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0" name="TextBox 9">
            <a:extLst>
              <a:ext uri="{FF2B5EF4-FFF2-40B4-BE49-F238E27FC236}">
                <a16:creationId xmlns:a16="http://schemas.microsoft.com/office/drawing/2014/main" id="{373FE7FD-D960-4F57-83E2-FE87C41EB0C4}"/>
              </a:ext>
            </a:extLst>
          </p:cNvPr>
          <p:cNvSpPr txBox="1"/>
          <p:nvPr/>
        </p:nvSpPr>
        <p:spPr>
          <a:xfrm>
            <a:off x="471507" y="643985"/>
            <a:ext cx="3330720" cy="461665"/>
          </a:xfrm>
          <a:prstGeom prst="rect">
            <a:avLst/>
          </a:prstGeom>
          <a:noFill/>
        </p:spPr>
        <p:txBody>
          <a:bodyPr wrap="none" rtlCol="0">
            <a:spAutoFit/>
          </a:bodyPr>
          <a:lstStyle/>
          <a:p>
            <a:r>
              <a:rPr lang="en-GB" sz="2400" b="1" dirty="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What are the </a:t>
            </a:r>
            <a:r>
              <a:rPr lang="en-GB" sz="2400" b="1" dirty="0" smtClean="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outcomes?</a:t>
            </a:r>
            <a:endParaRPr lang="en-GB" sz="2400" b="1" dirty="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endParaRPr>
          </a:p>
        </p:txBody>
      </p:sp>
      <p:sp>
        <p:nvSpPr>
          <p:cNvPr id="28" name="Rectangle 27">
            <a:extLst>
              <a:ext uri="{FF2B5EF4-FFF2-40B4-BE49-F238E27FC236}">
                <a16:creationId xmlns:a16="http://schemas.microsoft.com/office/drawing/2014/main" id="{32C86C5B-FB68-4348-9A6B-878624415B6B}"/>
              </a:ext>
            </a:extLst>
          </p:cNvPr>
          <p:cNvSpPr/>
          <p:nvPr/>
        </p:nvSpPr>
        <p:spPr>
          <a:xfrm>
            <a:off x="397043" y="1459626"/>
            <a:ext cx="3150672" cy="7755969"/>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C56C6D9-3990-4092-9C10-A46915D36286}"/>
              </a:ext>
            </a:extLst>
          </p:cNvPr>
          <p:cNvSpPr/>
          <p:nvPr/>
        </p:nvSpPr>
        <p:spPr>
          <a:xfrm>
            <a:off x="3705727" y="1459626"/>
            <a:ext cx="3031958" cy="7756563"/>
          </a:xfrm>
          <a:prstGeom prst="rect">
            <a:avLst/>
          </a:prstGeom>
          <a:solidFill>
            <a:schemeClr val="accent6">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6C0A44B-ACF4-4C4A-BB45-B8C1F1F9D69F}"/>
              </a:ext>
            </a:extLst>
          </p:cNvPr>
          <p:cNvSpPr txBox="1"/>
          <p:nvPr/>
        </p:nvSpPr>
        <p:spPr>
          <a:xfrm>
            <a:off x="0" y="9663486"/>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a:t>
            </a:r>
            <a:r>
              <a:rPr lang="en-GB" sz="900" dirty="0" smtClean="0">
                <a:solidFill>
                  <a:schemeClr val="bg1"/>
                </a:solidFill>
              </a:rPr>
              <a:t>5 </a:t>
            </a:r>
            <a:r>
              <a:rPr lang="en-GB" sz="900" dirty="0">
                <a:solidFill>
                  <a:schemeClr val="bg1"/>
                </a:solidFill>
              </a:rPr>
              <a:t>-</a:t>
            </a:r>
          </a:p>
        </p:txBody>
      </p:sp>
      <p:sp>
        <p:nvSpPr>
          <p:cNvPr id="29" name="TextBox 28">
            <a:extLst>
              <a:ext uri="{FF2B5EF4-FFF2-40B4-BE49-F238E27FC236}">
                <a16:creationId xmlns:a16="http://schemas.microsoft.com/office/drawing/2014/main" id="{687B4845-B313-4B30-8499-73E807B8EAF5}"/>
              </a:ext>
            </a:extLst>
          </p:cNvPr>
          <p:cNvSpPr txBox="1"/>
          <p:nvPr/>
        </p:nvSpPr>
        <p:spPr>
          <a:xfrm>
            <a:off x="3705726" y="1493701"/>
            <a:ext cx="2983708" cy="7755969"/>
          </a:xfrm>
          <a:prstGeom prst="rect">
            <a:avLst/>
          </a:prstGeom>
          <a:noFill/>
        </p:spPr>
        <p:txBody>
          <a:bodyPr wrap="square" rtlCol="0">
            <a:spAutoFit/>
          </a:bodyPr>
          <a:lstStyle/>
          <a:p>
            <a:pPr algn="ctr"/>
            <a:r>
              <a:rPr lang="en-GB" b="1" dirty="0">
                <a:solidFill>
                  <a:schemeClr val="tx2">
                    <a:lumMod val="75000"/>
                  </a:schemeClr>
                </a:solidFill>
              </a:rPr>
              <a:t>OUTCOMES FOR COMMUNITIES</a:t>
            </a:r>
          </a:p>
          <a:p>
            <a:pPr algn="ctr"/>
            <a:r>
              <a:rPr lang="en-GB" sz="1400" b="1" i="1" dirty="0">
                <a:solidFill>
                  <a:schemeClr val="tx2">
                    <a:lumMod val="75000"/>
                  </a:schemeClr>
                </a:solidFill>
              </a:rPr>
              <a:t>Identified by 10 Conwy Culture Centre management team and staff </a:t>
            </a:r>
            <a:r>
              <a:rPr lang="en-GB" sz="1400" b="1" i="1" dirty="0" smtClean="0">
                <a:solidFill>
                  <a:schemeClr val="tx2">
                    <a:lumMod val="75000"/>
                  </a:schemeClr>
                </a:solidFill>
              </a:rPr>
              <a:t>members</a:t>
            </a:r>
          </a:p>
          <a:p>
            <a:pPr algn="ctr"/>
            <a:endParaRPr lang="en-GB" sz="1400" b="1" i="1" dirty="0" smtClean="0">
              <a:solidFill>
                <a:schemeClr val="tx2">
                  <a:lumMod val="75000"/>
                </a:schemeClr>
              </a:solidFill>
            </a:endParaRPr>
          </a:p>
          <a:p>
            <a:pPr marL="171450" indent="-171450">
              <a:buFont typeface="Arial" panose="020B0604020202020204" pitchFamily="34" charset="0"/>
              <a:buChar char="•"/>
            </a:pPr>
            <a:r>
              <a:rPr lang="en-GB" sz="1400" b="1" dirty="0">
                <a:solidFill>
                  <a:schemeClr val="tx2">
                    <a:lumMod val="75000"/>
                  </a:schemeClr>
                </a:solidFill>
              </a:rPr>
              <a:t>It has garnered the interests of many local people who perhaps would not have used the facilities.</a:t>
            </a:r>
          </a:p>
          <a:p>
            <a:pPr marL="171450" indent="-171450">
              <a:buFont typeface="Arial" panose="020B0604020202020204" pitchFamily="34" charset="0"/>
              <a:buChar char="•"/>
            </a:pPr>
            <a:r>
              <a:rPr lang="en-GB" sz="1400" b="1" dirty="0">
                <a:solidFill>
                  <a:schemeClr val="tx2">
                    <a:lumMod val="75000"/>
                  </a:schemeClr>
                </a:solidFill>
              </a:rPr>
              <a:t>Provided a beautiful, energetic space for the community to use.</a:t>
            </a:r>
          </a:p>
          <a:p>
            <a:pPr marL="171450" indent="-171450">
              <a:buFont typeface="Arial" panose="020B0604020202020204" pitchFamily="34" charset="0"/>
              <a:buChar char="•"/>
            </a:pPr>
            <a:r>
              <a:rPr lang="en-GB" sz="1400" b="1" dirty="0">
                <a:solidFill>
                  <a:schemeClr val="tx2">
                    <a:lumMod val="75000"/>
                  </a:schemeClr>
                </a:solidFill>
              </a:rPr>
              <a:t>The project has given the resource and impetus for numerous sub-projects that have engaged new audiences with heritage.</a:t>
            </a:r>
          </a:p>
          <a:p>
            <a:pPr marL="171450" indent="-171450">
              <a:buFont typeface="Arial" panose="020B0604020202020204" pitchFamily="34" charset="0"/>
              <a:buChar char="•"/>
            </a:pPr>
            <a:r>
              <a:rPr lang="en-GB" sz="1400" b="1" dirty="0">
                <a:solidFill>
                  <a:schemeClr val="tx2">
                    <a:lumMod val="75000"/>
                  </a:schemeClr>
                </a:solidFill>
              </a:rPr>
              <a:t>We have provided some tranquil spaces for community use.</a:t>
            </a:r>
          </a:p>
          <a:p>
            <a:pPr marL="171450" indent="-171450">
              <a:buFont typeface="Arial" panose="020B0604020202020204" pitchFamily="34" charset="0"/>
              <a:buChar char="•"/>
            </a:pPr>
            <a:r>
              <a:rPr lang="en-GB" sz="1400" b="1" dirty="0">
                <a:solidFill>
                  <a:schemeClr val="tx2">
                    <a:lumMod val="75000"/>
                  </a:schemeClr>
                </a:solidFill>
              </a:rPr>
              <a:t>We have provided community benefit through our building project – in particular, local spend.</a:t>
            </a:r>
          </a:p>
          <a:p>
            <a:pPr marL="171450" indent="-171450">
              <a:buFont typeface="Arial" panose="020B0604020202020204" pitchFamily="34" charset="0"/>
              <a:buChar char="•"/>
            </a:pPr>
            <a:r>
              <a:rPr lang="en-GB" sz="1400" b="1" dirty="0">
                <a:solidFill>
                  <a:schemeClr val="tx2">
                    <a:lumMod val="75000"/>
                  </a:schemeClr>
                </a:solidFill>
              </a:rPr>
              <a:t>Seeing families coming to borrow books and sit in the reading circle outside has been lovely.</a:t>
            </a:r>
          </a:p>
          <a:p>
            <a:pPr marL="171450" indent="-171450">
              <a:buFont typeface="Arial" panose="020B0604020202020204" pitchFamily="34" charset="0"/>
              <a:buChar char="•"/>
            </a:pPr>
            <a:r>
              <a:rPr lang="en-GB" sz="1400" b="1" dirty="0">
                <a:solidFill>
                  <a:schemeClr val="tx2">
                    <a:lumMod val="75000"/>
                  </a:schemeClr>
                </a:solidFill>
              </a:rPr>
              <a:t>The variety of opportunities for participation and engagement.</a:t>
            </a:r>
          </a:p>
          <a:p>
            <a:pPr marL="171450" indent="-171450">
              <a:buFont typeface="Arial" panose="020B0604020202020204" pitchFamily="34" charset="0"/>
              <a:buChar char="•"/>
            </a:pPr>
            <a:r>
              <a:rPr lang="en-GB" sz="1400" b="1" dirty="0">
                <a:solidFill>
                  <a:schemeClr val="tx2">
                    <a:lumMod val="75000"/>
                  </a:schemeClr>
                </a:solidFill>
              </a:rPr>
              <a:t>The Culture Centre has become a hub for the public, encouraging all walks of life to engage and partake in different activities.</a:t>
            </a:r>
          </a:p>
          <a:p>
            <a:pPr marL="171450" indent="-171450">
              <a:buFont typeface="Arial" panose="020B0604020202020204" pitchFamily="34" charset="0"/>
              <a:buChar char="•"/>
            </a:pPr>
            <a:r>
              <a:rPr lang="en-GB" sz="1400" b="1" dirty="0">
                <a:solidFill>
                  <a:schemeClr val="tx2">
                    <a:lumMod val="75000"/>
                  </a:schemeClr>
                </a:solidFill>
              </a:rPr>
              <a:t>It is a place where everyone is welcome, a safe space with no entrance fee. A free and inclusive community space is something which is now are and the Culture Centre provides that for this area</a:t>
            </a:r>
            <a:endParaRPr lang="en-GB" sz="1400" b="1" i="1" dirty="0">
              <a:solidFill>
                <a:schemeClr val="tx2">
                  <a:lumMod val="75000"/>
                </a:schemeClr>
              </a:solidFill>
            </a:endParaRPr>
          </a:p>
        </p:txBody>
      </p:sp>
      <p:sp>
        <p:nvSpPr>
          <p:cNvPr id="9" name="TextBox 8">
            <a:extLst>
              <a:ext uri="{FF2B5EF4-FFF2-40B4-BE49-F238E27FC236}">
                <a16:creationId xmlns:a16="http://schemas.microsoft.com/office/drawing/2014/main" id="{A250C6EA-2265-476F-B913-6984EBA464FD}"/>
              </a:ext>
            </a:extLst>
          </p:cNvPr>
          <p:cNvSpPr txBox="1"/>
          <p:nvPr/>
        </p:nvSpPr>
        <p:spPr>
          <a:xfrm>
            <a:off x="440010" y="1736624"/>
            <a:ext cx="3064738" cy="7201972"/>
          </a:xfrm>
          <a:prstGeom prst="rect">
            <a:avLst/>
          </a:prstGeom>
          <a:noFill/>
        </p:spPr>
        <p:txBody>
          <a:bodyPr wrap="square" rtlCol="0">
            <a:spAutoFit/>
          </a:bodyPr>
          <a:lstStyle/>
          <a:p>
            <a:pPr algn="ctr"/>
            <a:r>
              <a:rPr lang="en-GB" b="1" dirty="0">
                <a:solidFill>
                  <a:schemeClr val="tx2">
                    <a:lumMod val="75000"/>
                  </a:schemeClr>
                </a:solidFill>
              </a:rPr>
              <a:t>OUTCOMES FOR HERITAGE</a:t>
            </a:r>
          </a:p>
          <a:p>
            <a:pPr algn="ctr"/>
            <a:r>
              <a:rPr lang="en-GB" sz="1400" b="1" i="1" dirty="0">
                <a:solidFill>
                  <a:schemeClr val="tx2">
                    <a:lumMod val="75000"/>
                  </a:schemeClr>
                </a:solidFill>
              </a:rPr>
              <a:t>Identified by 10 Conwy Culture Centre management team and staff </a:t>
            </a:r>
            <a:r>
              <a:rPr lang="en-GB" sz="1400" b="1" i="1" dirty="0" smtClean="0">
                <a:solidFill>
                  <a:schemeClr val="tx2">
                    <a:lumMod val="75000"/>
                  </a:schemeClr>
                </a:solidFill>
              </a:rPr>
              <a:t>members</a:t>
            </a:r>
          </a:p>
          <a:p>
            <a:pPr marL="171450" indent="-171450">
              <a:buFont typeface="Arial" panose="020B0604020202020204" pitchFamily="34" charset="0"/>
              <a:buChar char="•"/>
            </a:pPr>
            <a:endParaRPr lang="en-GB" sz="1400" b="1" dirty="0" smtClean="0">
              <a:solidFill>
                <a:schemeClr val="tx2">
                  <a:lumMod val="75000"/>
                </a:schemeClr>
              </a:solidFill>
            </a:endParaRPr>
          </a:p>
          <a:p>
            <a:pPr marL="171450" indent="-171450">
              <a:buFont typeface="Arial" panose="020B0604020202020204" pitchFamily="34" charset="0"/>
              <a:buChar char="•"/>
            </a:pPr>
            <a:r>
              <a:rPr lang="en-GB" sz="1400" b="1" dirty="0" smtClean="0">
                <a:solidFill>
                  <a:schemeClr val="tx2">
                    <a:lumMod val="75000"/>
                  </a:schemeClr>
                </a:solidFill>
              </a:rPr>
              <a:t>Our </a:t>
            </a:r>
            <a:r>
              <a:rPr lang="en-GB" sz="1400" b="1" dirty="0">
                <a:solidFill>
                  <a:schemeClr val="tx2">
                    <a:lumMod val="75000"/>
                  </a:schemeClr>
                </a:solidFill>
              </a:rPr>
              <a:t>heritage collections are now housed in good environmental conditions.</a:t>
            </a:r>
          </a:p>
          <a:p>
            <a:pPr marL="171450" indent="-171450">
              <a:buFont typeface="Arial" panose="020B0604020202020204" pitchFamily="34" charset="0"/>
              <a:buChar char="•"/>
            </a:pPr>
            <a:r>
              <a:rPr lang="en-GB" sz="1400" b="1" dirty="0">
                <a:solidFill>
                  <a:schemeClr val="tx2">
                    <a:lumMod val="75000"/>
                  </a:schemeClr>
                </a:solidFill>
              </a:rPr>
              <a:t>The collections have been better interpreted.</a:t>
            </a:r>
          </a:p>
          <a:p>
            <a:pPr marL="171450" indent="-171450">
              <a:buFont typeface="Arial" panose="020B0604020202020204" pitchFamily="34" charset="0"/>
              <a:buChar char="•"/>
            </a:pPr>
            <a:r>
              <a:rPr lang="en-GB" sz="1400" b="1" dirty="0">
                <a:solidFill>
                  <a:schemeClr val="tx2">
                    <a:lumMod val="75000"/>
                  </a:schemeClr>
                </a:solidFill>
              </a:rPr>
              <a:t>Heritage is more accessible and part of the local community.</a:t>
            </a:r>
          </a:p>
          <a:p>
            <a:pPr marL="171450" indent="-171450">
              <a:buFont typeface="Arial" panose="020B0604020202020204" pitchFamily="34" charset="0"/>
              <a:buChar char="•"/>
            </a:pPr>
            <a:r>
              <a:rPr lang="en-GB" sz="1400" b="1" dirty="0">
                <a:solidFill>
                  <a:schemeClr val="tx2">
                    <a:lumMod val="75000"/>
                  </a:schemeClr>
                </a:solidFill>
              </a:rPr>
              <a:t>Archive and museum collections are now safely housed in a state of the art </a:t>
            </a:r>
            <a:r>
              <a:rPr lang="en-GB" sz="1400" b="1" dirty="0" err="1">
                <a:solidFill>
                  <a:schemeClr val="tx2">
                    <a:lumMod val="75000"/>
                  </a:schemeClr>
                </a:solidFill>
              </a:rPr>
              <a:t>strongroom</a:t>
            </a:r>
            <a:r>
              <a:rPr lang="en-GB" sz="1400" b="1" dirty="0">
                <a:solidFill>
                  <a:schemeClr val="tx2">
                    <a:lumMod val="75000"/>
                  </a:schemeClr>
                </a:solidFill>
              </a:rPr>
              <a:t> after being in inadequate accommodation for many years.</a:t>
            </a:r>
          </a:p>
          <a:p>
            <a:pPr marL="171450" indent="-171450">
              <a:buFont typeface="Arial" panose="020B0604020202020204" pitchFamily="34" charset="0"/>
              <a:buChar char="•"/>
            </a:pPr>
            <a:r>
              <a:rPr lang="en-GB" sz="1400" b="1" dirty="0">
                <a:solidFill>
                  <a:schemeClr val="tx2">
                    <a:lumMod val="75000"/>
                  </a:schemeClr>
                </a:solidFill>
              </a:rPr>
              <a:t>The Archives are more visible and accessible.</a:t>
            </a:r>
          </a:p>
          <a:p>
            <a:pPr marL="171450" indent="-171450">
              <a:buFont typeface="Arial" panose="020B0604020202020204" pitchFamily="34" charset="0"/>
              <a:buChar char="•"/>
            </a:pPr>
            <a:r>
              <a:rPr lang="en-GB" sz="1400" b="1" dirty="0">
                <a:solidFill>
                  <a:schemeClr val="tx2">
                    <a:lumMod val="75000"/>
                  </a:schemeClr>
                </a:solidFill>
              </a:rPr>
              <a:t>Safeguarding our collections – archives and museums.</a:t>
            </a:r>
          </a:p>
          <a:p>
            <a:pPr marL="171450" indent="-171450">
              <a:buFont typeface="Arial" panose="020B0604020202020204" pitchFamily="34" charset="0"/>
              <a:buChar char="•"/>
            </a:pPr>
            <a:r>
              <a:rPr lang="en-GB" sz="1400" b="1" dirty="0">
                <a:solidFill>
                  <a:schemeClr val="tx2">
                    <a:lumMod val="75000"/>
                  </a:schemeClr>
                </a:solidFill>
              </a:rPr>
              <a:t>Our collections are better stored, interpreted and managed now as a result of the project.</a:t>
            </a:r>
          </a:p>
          <a:p>
            <a:pPr marL="171450" indent="-171450">
              <a:buFont typeface="Arial" panose="020B0604020202020204" pitchFamily="34" charset="0"/>
              <a:buChar char="•"/>
            </a:pPr>
            <a:r>
              <a:rPr lang="en-GB" sz="1400" b="1" dirty="0">
                <a:solidFill>
                  <a:schemeClr val="tx2">
                    <a:lumMod val="75000"/>
                  </a:schemeClr>
                </a:solidFill>
              </a:rPr>
              <a:t>Our museum collections are now more accessible as more of them are on display.</a:t>
            </a:r>
          </a:p>
          <a:p>
            <a:pPr marL="171450" indent="-171450">
              <a:buFont typeface="Arial" panose="020B0604020202020204" pitchFamily="34" charset="0"/>
              <a:buChar char="•"/>
            </a:pPr>
            <a:r>
              <a:rPr lang="en-GB" sz="1400" b="1" dirty="0">
                <a:solidFill>
                  <a:schemeClr val="tx2">
                    <a:lumMod val="75000"/>
                  </a:schemeClr>
                </a:solidFill>
              </a:rPr>
              <a:t>We have collected significant new oral heritage through the People of Conwy project which complements our collections.</a:t>
            </a:r>
          </a:p>
          <a:p>
            <a:pPr marL="171450" indent="-171450">
              <a:buFont typeface="Arial" panose="020B0604020202020204" pitchFamily="34" charset="0"/>
              <a:buChar char="•"/>
            </a:pPr>
            <a:r>
              <a:rPr lang="en-GB" sz="1400" b="1" dirty="0">
                <a:solidFill>
                  <a:schemeClr val="tx2">
                    <a:lumMod val="75000"/>
                  </a:schemeClr>
                </a:solidFill>
              </a:rPr>
              <a:t>Built a new purpose-built archive.</a:t>
            </a:r>
          </a:p>
          <a:p>
            <a:pPr algn="ctr"/>
            <a:endParaRPr lang="en-GB" sz="1200" b="1" i="1" dirty="0">
              <a:solidFill>
                <a:schemeClr val="tx2">
                  <a:lumMod val="75000"/>
                </a:schemeClr>
              </a:solidFill>
            </a:endParaRPr>
          </a:p>
          <a:p>
            <a:pPr algn="ctr"/>
            <a:endParaRPr lang="en-GB" sz="1200" b="1" i="1" dirty="0">
              <a:solidFill>
                <a:schemeClr val="tx2">
                  <a:lumMod val="75000"/>
                </a:schemeClr>
              </a:solidFill>
            </a:endParaRPr>
          </a:p>
        </p:txBody>
      </p:sp>
    </p:spTree>
    <p:extLst>
      <p:ext uri="{BB962C8B-B14F-4D97-AF65-F5344CB8AC3E}">
        <p14:creationId xmlns:p14="http://schemas.microsoft.com/office/powerpoint/2010/main" val="257097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E7BB9-04F4-48AF-B04D-7FA5C39A6C2B}"/>
              </a:ext>
            </a:extLst>
          </p:cNvPr>
          <p:cNvSpPr/>
          <p:nvPr/>
        </p:nvSpPr>
        <p:spPr>
          <a:xfrm>
            <a:off x="-1" y="0"/>
            <a:ext cx="6869251" cy="96543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0" name="TextBox 9">
            <a:extLst>
              <a:ext uri="{FF2B5EF4-FFF2-40B4-BE49-F238E27FC236}">
                <a16:creationId xmlns:a16="http://schemas.microsoft.com/office/drawing/2014/main" id="{373FE7FD-D960-4F57-83E2-FE87C41EB0C4}"/>
              </a:ext>
            </a:extLst>
          </p:cNvPr>
          <p:cNvSpPr txBox="1"/>
          <p:nvPr/>
        </p:nvSpPr>
        <p:spPr>
          <a:xfrm>
            <a:off x="471507" y="643985"/>
            <a:ext cx="3330720" cy="461665"/>
          </a:xfrm>
          <a:prstGeom prst="rect">
            <a:avLst/>
          </a:prstGeom>
          <a:noFill/>
        </p:spPr>
        <p:txBody>
          <a:bodyPr wrap="none" rtlCol="0">
            <a:spAutoFit/>
          </a:bodyPr>
          <a:lstStyle/>
          <a:p>
            <a:r>
              <a:rPr lang="en-GB" sz="2400" b="1" dirty="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What are the </a:t>
            </a:r>
            <a:r>
              <a:rPr lang="en-GB" sz="2400" b="1" dirty="0" smtClean="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outcomes?</a:t>
            </a:r>
            <a:endParaRPr lang="en-GB" sz="2400" b="1" dirty="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endParaRPr>
          </a:p>
        </p:txBody>
      </p:sp>
      <p:sp>
        <p:nvSpPr>
          <p:cNvPr id="16" name="Rectangle 15">
            <a:extLst>
              <a:ext uri="{FF2B5EF4-FFF2-40B4-BE49-F238E27FC236}">
                <a16:creationId xmlns:a16="http://schemas.microsoft.com/office/drawing/2014/main" id="{2C56C6D9-3990-4092-9C10-A46915D36286}"/>
              </a:ext>
            </a:extLst>
          </p:cNvPr>
          <p:cNvSpPr/>
          <p:nvPr/>
        </p:nvSpPr>
        <p:spPr>
          <a:xfrm rot="16200000">
            <a:off x="3693305" y="3570303"/>
            <a:ext cx="2755231" cy="3272590"/>
          </a:xfrm>
          <a:prstGeom prst="rect">
            <a:avLst/>
          </a:prstGeom>
          <a:solidFill>
            <a:schemeClr val="accent6">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C821CA3-F5D1-4147-A06C-BDC90A547243}"/>
              </a:ext>
            </a:extLst>
          </p:cNvPr>
          <p:cNvSpPr txBox="1"/>
          <p:nvPr/>
        </p:nvSpPr>
        <p:spPr>
          <a:xfrm>
            <a:off x="0" y="9663312"/>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a:t>
            </a:r>
            <a:r>
              <a:rPr lang="en-GB" sz="900" dirty="0" smtClean="0">
                <a:solidFill>
                  <a:schemeClr val="bg1"/>
                </a:solidFill>
              </a:rPr>
              <a:t>6 </a:t>
            </a:r>
            <a:r>
              <a:rPr lang="en-GB" sz="900" dirty="0">
                <a:solidFill>
                  <a:schemeClr val="bg1"/>
                </a:solidFill>
              </a:rPr>
              <a:t>-</a:t>
            </a:r>
          </a:p>
        </p:txBody>
      </p:sp>
      <p:sp>
        <p:nvSpPr>
          <p:cNvPr id="11" name="TextBox 10">
            <a:extLst>
              <a:ext uri="{FF2B5EF4-FFF2-40B4-BE49-F238E27FC236}">
                <a16:creationId xmlns:a16="http://schemas.microsoft.com/office/drawing/2014/main" id="{620C0937-C27D-494A-8E63-157779702EDC}"/>
              </a:ext>
            </a:extLst>
          </p:cNvPr>
          <p:cNvSpPr txBox="1"/>
          <p:nvPr/>
        </p:nvSpPr>
        <p:spPr>
          <a:xfrm>
            <a:off x="3304396" y="1364915"/>
            <a:ext cx="3081286" cy="277255"/>
          </a:xfrm>
          <a:prstGeom prst="rect">
            <a:avLst/>
          </a:prstGeom>
          <a:noFill/>
        </p:spPr>
        <p:txBody>
          <a:bodyPr wrap="square" rtlCol="0">
            <a:spAutoFit/>
          </a:bodyPr>
          <a:lstStyle/>
          <a:p>
            <a:pPr marL="0" marR="0" lvl="0" indent="0" defTabSz="457200" rtl="0" eaLnBrk="1" fontAlgn="auto" latinLnBrk="0" hangingPunct="1">
              <a:lnSpc>
                <a:spcPts val="1500"/>
              </a:lnSpc>
              <a:spcBef>
                <a:spcPts val="0"/>
              </a:spcBef>
              <a:spcAft>
                <a:spcPts val="0"/>
              </a:spcAft>
              <a:buClrTx/>
              <a:buSzTx/>
              <a:buFontTx/>
              <a:buNone/>
              <a:tabLst/>
              <a:defRPr/>
            </a:pPr>
            <a:r>
              <a:rPr lang="en-GB" sz="1200" dirty="0" smtClean="0">
                <a:solidFill>
                  <a:prstClr val="black"/>
                </a:solidFill>
                <a:latin typeface="Calibri" panose="020F0502020204030204"/>
              </a:rPr>
              <a:t>.</a:t>
            </a:r>
            <a:endParaRPr lang="en-GB" sz="120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8081FADF-C274-4126-88A4-1E8661E57C7A}"/>
              </a:ext>
            </a:extLst>
          </p:cNvPr>
          <p:cNvSpPr/>
          <p:nvPr/>
        </p:nvSpPr>
        <p:spPr>
          <a:xfrm>
            <a:off x="250978" y="1202756"/>
            <a:ext cx="3131507" cy="8007685"/>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smtClean="0">
                <a:solidFill>
                  <a:schemeClr val="tx2">
                    <a:lumMod val="75000"/>
                  </a:schemeClr>
                </a:solidFill>
              </a:rPr>
              <a:t>OUTCOMES </a:t>
            </a:r>
            <a:r>
              <a:rPr lang="en-GB" b="1" dirty="0">
                <a:solidFill>
                  <a:schemeClr val="tx2">
                    <a:lumMod val="75000"/>
                  </a:schemeClr>
                </a:solidFill>
              </a:rPr>
              <a:t>FOR </a:t>
            </a:r>
            <a:r>
              <a:rPr lang="en-GB" b="1" dirty="0" smtClean="0">
                <a:solidFill>
                  <a:schemeClr val="tx2">
                    <a:lumMod val="75000"/>
                  </a:schemeClr>
                </a:solidFill>
              </a:rPr>
              <a:t>PEOPLE</a:t>
            </a:r>
            <a:endParaRPr lang="en-GB" b="1" dirty="0">
              <a:solidFill>
                <a:schemeClr val="tx2">
                  <a:lumMod val="75000"/>
                </a:schemeClr>
              </a:solidFill>
            </a:endParaRPr>
          </a:p>
          <a:p>
            <a:pPr algn="ctr"/>
            <a:r>
              <a:rPr lang="en-GB" sz="1400" b="1" i="1" dirty="0">
                <a:solidFill>
                  <a:schemeClr val="tx2">
                    <a:lumMod val="75000"/>
                  </a:schemeClr>
                </a:solidFill>
              </a:rPr>
              <a:t>Identified by 10 Conwy Culture Centre management team and staff </a:t>
            </a:r>
            <a:r>
              <a:rPr lang="en-GB" sz="1400" b="1" i="1" dirty="0" smtClean="0">
                <a:solidFill>
                  <a:schemeClr val="tx2">
                    <a:lumMod val="75000"/>
                  </a:schemeClr>
                </a:solidFill>
              </a:rPr>
              <a:t>members</a:t>
            </a:r>
            <a:endParaRPr lang="en-GB" sz="1400" b="1" dirty="0">
              <a:solidFill>
                <a:schemeClr val="tx2">
                  <a:lumMod val="75000"/>
                </a:schemeClr>
              </a:solidFill>
            </a:endParaRPr>
          </a:p>
          <a:p>
            <a:pPr marL="171450" indent="-171450">
              <a:buFont typeface="Arial" panose="020B0604020202020204" pitchFamily="34" charset="0"/>
              <a:buChar char="•"/>
            </a:pPr>
            <a:endParaRPr lang="en-GB" sz="1400" b="1" dirty="0" smtClean="0">
              <a:solidFill>
                <a:schemeClr val="tx2">
                  <a:lumMod val="75000"/>
                </a:schemeClr>
              </a:solidFill>
            </a:endParaRPr>
          </a:p>
          <a:p>
            <a:pPr marL="171450" indent="-171450">
              <a:buFont typeface="Arial" panose="020B0604020202020204" pitchFamily="34" charset="0"/>
              <a:buChar char="•"/>
            </a:pPr>
            <a:r>
              <a:rPr lang="en-GB" sz="1400" b="1" dirty="0" smtClean="0">
                <a:solidFill>
                  <a:schemeClr val="tx2">
                    <a:lumMod val="75000"/>
                  </a:schemeClr>
                </a:solidFill>
              </a:rPr>
              <a:t>We’ve </a:t>
            </a:r>
            <a:r>
              <a:rPr lang="en-GB" sz="1400" b="1" dirty="0">
                <a:solidFill>
                  <a:schemeClr val="tx2">
                    <a:lumMod val="75000"/>
                  </a:schemeClr>
                </a:solidFill>
              </a:rPr>
              <a:t>upskilled volunteers and apprentices (the latter also through the building project). </a:t>
            </a:r>
          </a:p>
          <a:p>
            <a:pPr marL="171450" indent="-171450">
              <a:buFont typeface="Arial" panose="020B0604020202020204" pitchFamily="34" charset="0"/>
              <a:buChar char="•"/>
            </a:pPr>
            <a:r>
              <a:rPr lang="en-GB" sz="1400" b="1" dirty="0">
                <a:solidFill>
                  <a:schemeClr val="tx2">
                    <a:lumMod val="75000"/>
                  </a:schemeClr>
                </a:solidFill>
              </a:rPr>
              <a:t>We’ve changed perceptions, e.g. young people and Welsh language and culture.</a:t>
            </a:r>
          </a:p>
          <a:p>
            <a:pPr marL="171450" indent="-171450">
              <a:buFont typeface="Arial" panose="020B0604020202020204" pitchFamily="34" charset="0"/>
              <a:buChar char="•"/>
            </a:pPr>
            <a:r>
              <a:rPr lang="en-GB" sz="1400" b="1" dirty="0">
                <a:solidFill>
                  <a:schemeClr val="tx2">
                    <a:lumMod val="75000"/>
                  </a:schemeClr>
                </a:solidFill>
              </a:rPr>
              <a:t>It has given the space a new lease of life and celebrated the school and its history. This has been very important for its former students, as it’s a time of reflection and it’s been wonderful to showcase its original use.</a:t>
            </a:r>
          </a:p>
          <a:p>
            <a:pPr marL="171450" indent="-171450">
              <a:buFont typeface="Arial" panose="020B0604020202020204" pitchFamily="34" charset="0"/>
              <a:buChar char="•"/>
            </a:pPr>
            <a:r>
              <a:rPr lang="en-GB" sz="1400" b="1" dirty="0">
                <a:solidFill>
                  <a:schemeClr val="tx2">
                    <a:lumMod val="75000"/>
                  </a:schemeClr>
                </a:solidFill>
              </a:rPr>
              <a:t>We have provided training, volunteering opportunities and accredited learning for people, contributing to their skills and employability, and soft skills. We have supported and engaged with people experiencing sensory loss and helped to make our collections more accessible and relevant.</a:t>
            </a:r>
          </a:p>
          <a:p>
            <a:pPr marL="171450" indent="-171450">
              <a:buFont typeface="Arial" panose="020B0604020202020204" pitchFamily="34" charset="0"/>
              <a:buChar char="•"/>
            </a:pPr>
            <a:r>
              <a:rPr lang="en-GB" sz="1400" b="1" dirty="0">
                <a:solidFill>
                  <a:schemeClr val="tx2">
                    <a:lumMod val="75000"/>
                  </a:schemeClr>
                </a:solidFill>
              </a:rPr>
              <a:t>We have created a welcoming, accessible and supportive learning environment at the centre that provides a modern resource for visitors.</a:t>
            </a:r>
          </a:p>
          <a:p>
            <a:pPr marL="171450" indent="-171450">
              <a:buFont typeface="Arial" panose="020B0604020202020204" pitchFamily="34" charset="0"/>
              <a:buChar char="•"/>
            </a:pPr>
            <a:r>
              <a:rPr lang="en-GB" sz="1400" b="1" dirty="0">
                <a:solidFill>
                  <a:schemeClr val="tx2">
                    <a:lumMod val="75000"/>
                  </a:schemeClr>
                </a:solidFill>
              </a:rPr>
              <a:t>People have had a real resurgence of interest in their local history and have delighted in having conversations about past memories and how the building will now shape their present ones</a:t>
            </a:r>
            <a:endParaRPr lang="en-GB" sz="1400" b="1" i="1" dirty="0">
              <a:solidFill>
                <a:schemeClr val="tx2">
                  <a:lumMod val="75000"/>
                </a:schemeClr>
              </a:solidFill>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92576" y="4073123"/>
            <a:ext cx="2956688" cy="2266950"/>
          </a:xfrm>
          <a:prstGeom prst="rect">
            <a:avLst/>
          </a:prstGeom>
        </p:spPr>
      </p:pic>
    </p:spTree>
    <p:extLst>
      <p:ext uri="{BB962C8B-B14F-4D97-AF65-F5344CB8AC3E}">
        <p14:creationId xmlns:p14="http://schemas.microsoft.com/office/powerpoint/2010/main" val="158311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BA213673-DE8D-4E4E-B838-F044598AA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68" r="4368"/>
          <a:stretch/>
        </p:blipFill>
        <p:spPr bwMode="auto">
          <a:xfrm>
            <a:off x="0" y="-99165"/>
            <a:ext cx="6858000" cy="100051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6D07EB-4C32-475C-967E-7FE8E93BCCA4}"/>
              </a:ext>
            </a:extLst>
          </p:cNvPr>
          <p:cNvSpPr/>
          <p:nvPr/>
        </p:nvSpPr>
        <p:spPr>
          <a:xfrm>
            <a:off x="0" y="6876789"/>
            <a:ext cx="6869251" cy="7494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5" name="Title 1">
            <a:extLst>
              <a:ext uri="{FF2B5EF4-FFF2-40B4-BE49-F238E27FC236}">
                <a16:creationId xmlns:a16="http://schemas.microsoft.com/office/drawing/2014/main" id="{4597DF2C-5605-4AA3-AEE6-EFA909DF7C19}"/>
              </a:ext>
            </a:extLst>
          </p:cNvPr>
          <p:cNvSpPr txBox="1">
            <a:spLocks/>
          </p:cNvSpPr>
          <p:nvPr/>
        </p:nvSpPr>
        <p:spPr>
          <a:xfrm>
            <a:off x="1366554" y="7004550"/>
            <a:ext cx="4946563" cy="493956"/>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GB" sz="2800" b="1" spc="300" dirty="0">
                <a:ln>
                  <a:solidFill>
                    <a:schemeClr val="bg1"/>
                  </a:solidFill>
                </a:ln>
                <a:solidFill>
                  <a:schemeClr val="bg1"/>
                </a:solidFill>
                <a:latin typeface="Lato Medium" panose="020F0502020204030203" pitchFamily="34" charset="0"/>
                <a:ea typeface="Lato Medium" panose="020F0502020204030203" pitchFamily="34" charset="0"/>
                <a:cs typeface="Lato Medium" panose="020F0502020204030203" pitchFamily="34" charset="0"/>
              </a:rPr>
              <a:t>what have we learned?</a:t>
            </a:r>
          </a:p>
        </p:txBody>
      </p:sp>
    </p:spTree>
    <p:extLst>
      <p:ext uri="{BB962C8B-B14F-4D97-AF65-F5344CB8AC3E}">
        <p14:creationId xmlns:p14="http://schemas.microsoft.com/office/powerpoint/2010/main" val="251565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939D71-2509-444A-A1B4-CC0A7341CDF0}"/>
              </a:ext>
            </a:extLst>
          </p:cNvPr>
          <p:cNvSpPr/>
          <p:nvPr/>
        </p:nvSpPr>
        <p:spPr>
          <a:xfrm>
            <a:off x="11249" y="-1"/>
            <a:ext cx="6858000" cy="52457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accent6">
                    <a:lumMod val="50000"/>
                  </a:schemeClr>
                </a:solidFill>
              </a:rPr>
              <a:t>“Great </a:t>
            </a:r>
            <a:r>
              <a:rPr lang="en-GB" dirty="0">
                <a:solidFill>
                  <a:schemeClr val="accent6">
                    <a:lumMod val="50000"/>
                  </a:schemeClr>
                </a:solidFill>
              </a:rPr>
              <a:t>library layout and stock.”</a:t>
            </a:r>
          </a:p>
          <a:p>
            <a:endParaRPr lang="en-GB" dirty="0">
              <a:solidFill>
                <a:schemeClr val="accent6">
                  <a:lumMod val="50000"/>
                </a:schemeClr>
              </a:solidFill>
            </a:endParaRPr>
          </a:p>
          <a:p>
            <a:r>
              <a:rPr lang="en-GB" dirty="0">
                <a:solidFill>
                  <a:schemeClr val="accent6">
                    <a:lumMod val="50000"/>
                  </a:schemeClr>
                </a:solidFill>
              </a:rPr>
              <a:t>“A really nicely put together and managed centre.”</a:t>
            </a:r>
          </a:p>
          <a:p>
            <a:endParaRPr lang="en-GB" dirty="0">
              <a:solidFill>
                <a:schemeClr val="accent6">
                  <a:lumMod val="50000"/>
                </a:schemeClr>
              </a:solidFill>
            </a:endParaRPr>
          </a:p>
          <a:p>
            <a:r>
              <a:rPr lang="en-GB" dirty="0">
                <a:solidFill>
                  <a:schemeClr val="accent6">
                    <a:lumMod val="50000"/>
                  </a:schemeClr>
                </a:solidFill>
              </a:rPr>
              <a:t>“Very good and more room to move.”</a:t>
            </a:r>
          </a:p>
          <a:p>
            <a:endParaRPr lang="en-GB" dirty="0">
              <a:solidFill>
                <a:schemeClr val="accent6">
                  <a:lumMod val="50000"/>
                </a:schemeClr>
              </a:solidFill>
            </a:endParaRPr>
          </a:p>
          <a:p>
            <a:r>
              <a:rPr lang="en-GB" dirty="0">
                <a:solidFill>
                  <a:schemeClr val="accent6">
                    <a:lumMod val="50000"/>
                  </a:schemeClr>
                </a:solidFill>
              </a:rPr>
              <a:t>“Good selection of books in a very pleasant room with plenty of light through the glass…”</a:t>
            </a:r>
          </a:p>
        </p:txBody>
      </p:sp>
      <p:sp>
        <p:nvSpPr>
          <p:cNvPr id="9" name="Rectangle 8">
            <a:extLst>
              <a:ext uri="{FF2B5EF4-FFF2-40B4-BE49-F238E27FC236}">
                <a16:creationId xmlns:a16="http://schemas.microsoft.com/office/drawing/2014/main" id="{87AF168C-7FD8-43B7-9AB4-17419202A765}"/>
              </a:ext>
            </a:extLst>
          </p:cNvPr>
          <p:cNvSpPr/>
          <p:nvPr/>
        </p:nvSpPr>
        <p:spPr>
          <a:xfrm>
            <a:off x="-5864" y="6497536"/>
            <a:ext cx="6875113" cy="3164532"/>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322B6E3-260B-422D-8B90-CA70D678F05E}"/>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3" name="TextBox 12">
            <a:extLst>
              <a:ext uri="{FF2B5EF4-FFF2-40B4-BE49-F238E27FC236}">
                <a16:creationId xmlns:a16="http://schemas.microsoft.com/office/drawing/2014/main" id="{E2AB334D-B6E8-4652-B4D6-72E9DBB7CA19}"/>
              </a:ext>
            </a:extLst>
          </p:cNvPr>
          <p:cNvSpPr txBox="1"/>
          <p:nvPr/>
        </p:nvSpPr>
        <p:spPr>
          <a:xfrm>
            <a:off x="0" y="9669836"/>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- 8</a:t>
            </a:r>
            <a:r>
              <a:rPr lang="en-GB" sz="900" dirty="0" smtClean="0">
                <a:solidFill>
                  <a:schemeClr val="bg1"/>
                </a:solidFill>
              </a:rPr>
              <a:t> </a:t>
            </a:r>
            <a:r>
              <a:rPr lang="en-GB" sz="900" dirty="0">
                <a:solidFill>
                  <a:schemeClr val="bg1"/>
                </a:solidFill>
              </a:rPr>
              <a:t>-</a:t>
            </a:r>
          </a:p>
        </p:txBody>
      </p:sp>
      <p:sp>
        <p:nvSpPr>
          <p:cNvPr id="16" name="Rectangle 15">
            <a:extLst>
              <a:ext uri="{FF2B5EF4-FFF2-40B4-BE49-F238E27FC236}">
                <a16:creationId xmlns:a16="http://schemas.microsoft.com/office/drawing/2014/main" id="{CBE8C82D-ED88-48C9-A0B7-0C620284526E}"/>
              </a:ext>
            </a:extLst>
          </p:cNvPr>
          <p:cNvSpPr/>
          <p:nvPr/>
        </p:nvSpPr>
        <p:spPr>
          <a:xfrm>
            <a:off x="3594100" y="-7769"/>
            <a:ext cx="3263900" cy="1204537"/>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b="1" spc="600">
                <a:ln>
                  <a:solidFill>
                    <a:schemeClr val="accent4">
                      <a:lumMod val="50000"/>
                    </a:schemeClr>
                  </a:solidFill>
                </a:ln>
                <a:solidFill>
                  <a:schemeClr val="bg1"/>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what are</a:t>
            </a:r>
            <a:r>
              <a:rPr lang="en-GB" b="1" spc="60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 </a:t>
            </a:r>
          </a:p>
          <a:p>
            <a:r>
              <a:rPr lang="en-GB" b="1" spc="600">
                <a:solidFill>
                  <a:schemeClr val="accent6">
                    <a:lumMod val="60000"/>
                    <a:lumOff val="4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visitors saying</a:t>
            </a:r>
            <a:r>
              <a:rPr lang="en-GB" sz="1050" b="1" spc="600">
                <a:solidFill>
                  <a:schemeClr val="accent6">
                    <a:lumMod val="60000"/>
                    <a:lumOff val="4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a:t>
            </a:r>
            <a:endParaRPr lang="en-GB" sz="1050" b="1" spc="600" dirty="0">
              <a:solidFill>
                <a:schemeClr val="accent6">
                  <a:lumMod val="60000"/>
                  <a:lumOff val="40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endParaRPr>
          </a:p>
        </p:txBody>
      </p:sp>
      <p:sp>
        <p:nvSpPr>
          <p:cNvPr id="18" name="Speech Bubble: Rectangle with Corners Rounded 17">
            <a:extLst>
              <a:ext uri="{FF2B5EF4-FFF2-40B4-BE49-F238E27FC236}">
                <a16:creationId xmlns:a16="http://schemas.microsoft.com/office/drawing/2014/main" id="{2AEE57EE-78FE-44C7-BB8F-D20DBAE36B75}"/>
              </a:ext>
            </a:extLst>
          </p:cNvPr>
          <p:cNvSpPr/>
          <p:nvPr/>
        </p:nvSpPr>
        <p:spPr>
          <a:xfrm>
            <a:off x="533924" y="8397511"/>
            <a:ext cx="1742156" cy="89100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6">
                    <a:lumMod val="75000"/>
                  </a:schemeClr>
                </a:solidFill>
              </a:rPr>
              <a:t>The archive search room – comfortable and welcoming</a:t>
            </a:r>
          </a:p>
        </p:txBody>
      </p:sp>
      <p:sp>
        <p:nvSpPr>
          <p:cNvPr id="20" name="Speech Bubble: Rectangle with Corners Rounded 19">
            <a:extLst>
              <a:ext uri="{FF2B5EF4-FFF2-40B4-BE49-F238E27FC236}">
                <a16:creationId xmlns:a16="http://schemas.microsoft.com/office/drawing/2014/main" id="{52C63512-C79E-4844-962D-78055E2607D6}"/>
              </a:ext>
            </a:extLst>
          </p:cNvPr>
          <p:cNvSpPr/>
          <p:nvPr/>
        </p:nvSpPr>
        <p:spPr>
          <a:xfrm>
            <a:off x="4475003" y="8397510"/>
            <a:ext cx="1742156" cy="891006"/>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6">
                    <a:lumMod val="75000"/>
                  </a:schemeClr>
                </a:solidFill>
              </a:rPr>
              <a:t>Main library – it is spacious airy and contemporary</a:t>
            </a:r>
          </a:p>
        </p:txBody>
      </p:sp>
      <p:sp>
        <p:nvSpPr>
          <p:cNvPr id="21" name="Speech Bubble: Rectangle with Corners Rounded 20">
            <a:extLst>
              <a:ext uri="{FF2B5EF4-FFF2-40B4-BE49-F238E27FC236}">
                <a16:creationId xmlns:a16="http://schemas.microsoft.com/office/drawing/2014/main" id="{D68D185B-E8B3-4E3F-BDCC-2D3459ADC21E}"/>
              </a:ext>
            </a:extLst>
          </p:cNvPr>
          <p:cNvSpPr/>
          <p:nvPr/>
        </p:nvSpPr>
        <p:spPr>
          <a:xfrm>
            <a:off x="533924" y="7262462"/>
            <a:ext cx="1742156" cy="89100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6">
                    <a:lumMod val="75000"/>
                  </a:schemeClr>
                </a:solidFill>
              </a:rPr>
              <a:t>The archive feels safe and easy to use; it’s bright.</a:t>
            </a:r>
          </a:p>
        </p:txBody>
      </p:sp>
      <p:sp>
        <p:nvSpPr>
          <p:cNvPr id="22" name="Speech Bubble: Rectangle with Corners Rounded 21">
            <a:extLst>
              <a:ext uri="{FF2B5EF4-FFF2-40B4-BE49-F238E27FC236}">
                <a16:creationId xmlns:a16="http://schemas.microsoft.com/office/drawing/2014/main" id="{E23DE277-9FD0-4B30-8E02-062E26F95956}"/>
              </a:ext>
            </a:extLst>
          </p:cNvPr>
          <p:cNvSpPr/>
          <p:nvPr/>
        </p:nvSpPr>
        <p:spPr>
          <a:xfrm>
            <a:off x="2504463" y="8360845"/>
            <a:ext cx="1742156" cy="89100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6">
                    <a:lumMod val="75000"/>
                  </a:schemeClr>
                </a:solidFill>
              </a:rPr>
              <a:t>The fact that it’s a joint space; a good idea</a:t>
            </a:r>
          </a:p>
        </p:txBody>
      </p:sp>
      <p:sp>
        <p:nvSpPr>
          <p:cNvPr id="23" name="Speech Bubble: Rectangle with Corners Rounded 22">
            <a:extLst>
              <a:ext uri="{FF2B5EF4-FFF2-40B4-BE49-F238E27FC236}">
                <a16:creationId xmlns:a16="http://schemas.microsoft.com/office/drawing/2014/main" id="{7B8316ED-AFCD-425A-81F0-486D1FEA5B26}"/>
              </a:ext>
            </a:extLst>
          </p:cNvPr>
          <p:cNvSpPr/>
          <p:nvPr/>
        </p:nvSpPr>
        <p:spPr>
          <a:xfrm>
            <a:off x="2504463" y="7251352"/>
            <a:ext cx="1742156" cy="90211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6">
                    <a:lumMod val="75000"/>
                  </a:schemeClr>
                </a:solidFill>
              </a:rPr>
              <a:t>The garden – it’s just a lovely place  to be</a:t>
            </a:r>
          </a:p>
        </p:txBody>
      </p:sp>
      <p:sp>
        <p:nvSpPr>
          <p:cNvPr id="25" name="Speech Bubble: Rectangle with Corners Rounded 24">
            <a:extLst>
              <a:ext uri="{FF2B5EF4-FFF2-40B4-BE49-F238E27FC236}">
                <a16:creationId xmlns:a16="http://schemas.microsoft.com/office/drawing/2014/main" id="{EC5C53D7-A948-4122-8987-F643A2BFF441}"/>
              </a:ext>
            </a:extLst>
          </p:cNvPr>
          <p:cNvSpPr/>
          <p:nvPr/>
        </p:nvSpPr>
        <p:spPr>
          <a:xfrm>
            <a:off x="4475002" y="7251352"/>
            <a:ext cx="1742156" cy="902117"/>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6">
                    <a:lumMod val="75000"/>
                  </a:schemeClr>
                </a:solidFill>
              </a:rPr>
              <a:t>Whole building – a glass box that feels open and accessible</a:t>
            </a:r>
          </a:p>
        </p:txBody>
      </p:sp>
      <p:sp>
        <p:nvSpPr>
          <p:cNvPr id="15" name="Rectangle 14">
            <a:extLst>
              <a:ext uri="{FF2B5EF4-FFF2-40B4-BE49-F238E27FC236}">
                <a16:creationId xmlns:a16="http://schemas.microsoft.com/office/drawing/2014/main" id="{73939D71-2509-444A-A1B4-CC0A7341CDF0}"/>
              </a:ext>
            </a:extLst>
          </p:cNvPr>
          <p:cNvSpPr/>
          <p:nvPr/>
        </p:nvSpPr>
        <p:spPr>
          <a:xfrm>
            <a:off x="-5867" y="5245768"/>
            <a:ext cx="6875115" cy="1251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accent6">
                  <a:lumMod val="50000"/>
                </a:schemeClr>
              </a:solidFill>
            </a:endParaRPr>
          </a:p>
        </p:txBody>
      </p:sp>
      <p:graphicFrame>
        <p:nvGraphicFramePr>
          <p:cNvPr id="24" name="Chart 23">
            <a:extLst>
              <a:ext uri="{FF2B5EF4-FFF2-40B4-BE49-F238E27FC236}">
                <a16:creationId xmlns:a16="http://schemas.microsoft.com/office/drawing/2014/main" id="{8BFD313E-1418-41CF-A30F-1AE65697E1A4}"/>
              </a:ext>
            </a:extLst>
          </p:cNvPr>
          <p:cNvGraphicFramePr>
            <a:graphicFrameLocks/>
          </p:cNvGraphicFramePr>
          <p:nvPr>
            <p:extLst>
              <p:ext uri="{D42A27DB-BD31-4B8C-83A1-F6EECF244321}">
                <p14:modId xmlns:p14="http://schemas.microsoft.com/office/powerpoint/2010/main" val="2916813065"/>
              </p:ext>
            </p:extLst>
          </p:nvPr>
        </p:nvGraphicFramePr>
        <p:xfrm>
          <a:off x="1130306" y="3805926"/>
          <a:ext cx="4428284" cy="2484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977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13EB0A-D242-473A-839F-521D3F0FBCC3}"/>
              </a:ext>
            </a:extLst>
          </p:cNvPr>
          <p:cNvSpPr/>
          <p:nvPr/>
        </p:nvSpPr>
        <p:spPr>
          <a:xfrm>
            <a:off x="-1" y="0"/>
            <a:ext cx="6869251" cy="9654316"/>
          </a:xfrm>
          <a:prstGeom prst="rect">
            <a:avLst/>
          </a:prstGeom>
          <a:solidFill>
            <a:srgbClr val="EB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AB36D6E-F086-4563-BA33-8B1C3D4EC39A}"/>
              </a:ext>
            </a:extLst>
          </p:cNvPr>
          <p:cNvSpPr/>
          <p:nvPr/>
        </p:nvSpPr>
        <p:spPr>
          <a:xfrm>
            <a:off x="0" y="0"/>
            <a:ext cx="6869251" cy="2179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6">
            <a:extLst>
              <a:ext uri="{FF2B5EF4-FFF2-40B4-BE49-F238E27FC236}">
                <a16:creationId xmlns:a16="http://schemas.microsoft.com/office/drawing/2014/main" id="{D4A6BA4B-4CCD-43E1-903E-30B5CDFE9838}"/>
              </a:ext>
            </a:extLst>
          </p:cNvPr>
          <p:cNvSpPr/>
          <p:nvPr/>
        </p:nvSpPr>
        <p:spPr>
          <a:xfrm>
            <a:off x="0" y="9654316"/>
            <a:ext cx="6869251" cy="25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TextBox 8">
            <a:extLst>
              <a:ext uri="{FF2B5EF4-FFF2-40B4-BE49-F238E27FC236}">
                <a16:creationId xmlns:a16="http://schemas.microsoft.com/office/drawing/2014/main" id="{A250C6EA-2265-476F-B913-6984EBA464FD}"/>
              </a:ext>
            </a:extLst>
          </p:cNvPr>
          <p:cNvSpPr txBox="1"/>
          <p:nvPr/>
        </p:nvSpPr>
        <p:spPr>
          <a:xfrm>
            <a:off x="472318" y="1369042"/>
            <a:ext cx="2789956" cy="8164030"/>
          </a:xfrm>
          <a:prstGeom prst="rect">
            <a:avLst/>
          </a:prstGeom>
          <a:noFill/>
        </p:spPr>
        <p:txBody>
          <a:bodyPr wrap="square" rtlCol="0">
            <a:spAutoFit/>
          </a:bodyPr>
          <a:lstStyle/>
          <a:p>
            <a:pPr algn="just">
              <a:lnSpc>
                <a:spcPts val="1500"/>
              </a:lnSpc>
            </a:pPr>
            <a:r>
              <a:rPr lang="en-GB" sz="1200" b="1" dirty="0">
                <a:solidFill>
                  <a:schemeClr val="accent4">
                    <a:lumMod val="75000"/>
                  </a:schemeClr>
                </a:solidFill>
              </a:rPr>
              <a:t>If you had the opportunity to do this type of project again, what would you do differently?</a:t>
            </a:r>
          </a:p>
          <a:p>
            <a:pPr algn="just"/>
            <a:endParaRPr lang="en-GB" sz="1200" dirty="0"/>
          </a:p>
          <a:p>
            <a:pPr algn="just">
              <a:lnSpc>
                <a:spcPts val="1500"/>
              </a:lnSpc>
            </a:pPr>
            <a:r>
              <a:rPr lang="en-GB" sz="1200" dirty="0"/>
              <a:t>8 members of the Conwy Culture Centre project management team and staff responded to this question as part of the final evaluation of the project. For them, the learning centres on the experiences of developing the interpretation displays and the extent to which they would have kept that ‘in-house’, which has been a recurring theme across each project evaluation. Their responses are direct quotes and they have been post-categorised under main headings:</a:t>
            </a:r>
          </a:p>
          <a:p>
            <a:pPr algn="just"/>
            <a:endParaRPr lang="en-GB" sz="1200" dirty="0"/>
          </a:p>
          <a:p>
            <a:pPr algn="just">
              <a:lnSpc>
                <a:spcPts val="1500"/>
              </a:lnSpc>
            </a:pPr>
            <a:r>
              <a:rPr lang="en-GB" sz="1200" b="1" dirty="0"/>
              <a:t>Interpretation</a:t>
            </a:r>
          </a:p>
          <a:p>
            <a:pPr marL="171450" indent="-171450" algn="just">
              <a:lnSpc>
                <a:spcPts val="1500"/>
              </a:lnSpc>
              <a:buFont typeface="Arial" panose="020B0604020202020204" pitchFamily="34" charset="0"/>
              <a:buChar char="•"/>
            </a:pPr>
            <a:r>
              <a:rPr lang="en-GB" sz="1200" dirty="0"/>
              <a:t>Appoint a member of project staff to undertake research and write interpretation.</a:t>
            </a:r>
          </a:p>
          <a:p>
            <a:pPr marL="171450" indent="-171450" algn="just">
              <a:lnSpc>
                <a:spcPts val="1500"/>
              </a:lnSpc>
              <a:buFont typeface="Arial" panose="020B0604020202020204" pitchFamily="34" charset="0"/>
              <a:buChar char="•"/>
            </a:pPr>
            <a:r>
              <a:rPr lang="en-GB" sz="1200" dirty="0"/>
              <a:t>I would not have paid an interpretation consultant to do the concept / ideas side of this design. Staff ended up doing the research themselves and much time was wasted on an outside company ‘not getting it’.</a:t>
            </a:r>
          </a:p>
          <a:p>
            <a:pPr marL="171450" indent="-171450" algn="just">
              <a:lnSpc>
                <a:spcPts val="1500"/>
              </a:lnSpc>
              <a:buFont typeface="Arial" panose="020B0604020202020204" pitchFamily="34" charset="0"/>
              <a:buChar char="•"/>
            </a:pPr>
            <a:r>
              <a:rPr lang="en-GB" sz="1200" dirty="0"/>
              <a:t>Work with a different interpretation team.</a:t>
            </a:r>
          </a:p>
          <a:p>
            <a:pPr marL="171450" indent="-171450" algn="just">
              <a:buFont typeface="Arial" panose="020B0604020202020204" pitchFamily="34" charset="0"/>
              <a:buChar char="•"/>
            </a:pPr>
            <a:endParaRPr lang="en-GB" sz="1200" dirty="0"/>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Working with people and collections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Perhaps have more staff space for more volunteers to work with us on site.</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 wish we could have even more staff interaction, staff working in the library and archive areas, to further increase understanding of collections / the offer / the requirements of the different customer base. It all works really well, I just think we could go even further.</a:t>
            </a:r>
          </a:p>
        </p:txBody>
      </p:sp>
      <p:sp>
        <p:nvSpPr>
          <p:cNvPr id="10" name="TextBox 9">
            <a:extLst>
              <a:ext uri="{FF2B5EF4-FFF2-40B4-BE49-F238E27FC236}">
                <a16:creationId xmlns:a16="http://schemas.microsoft.com/office/drawing/2014/main" id="{373FE7FD-D960-4F57-83E2-FE87C41EB0C4}"/>
              </a:ext>
            </a:extLst>
          </p:cNvPr>
          <p:cNvSpPr txBox="1"/>
          <p:nvPr/>
        </p:nvSpPr>
        <p:spPr>
          <a:xfrm>
            <a:off x="471507" y="643985"/>
            <a:ext cx="4713150" cy="461665"/>
          </a:xfrm>
          <a:prstGeom prst="rect">
            <a:avLst/>
          </a:prstGeom>
          <a:noFill/>
        </p:spPr>
        <p:txBody>
          <a:bodyPr wrap="none" rtlCol="0">
            <a:spAutoFit/>
          </a:bodyPr>
          <a:lstStyle/>
          <a:p>
            <a:r>
              <a:rPr lang="en-GB" sz="2400" b="1" dirty="0">
                <a:solidFill>
                  <a:schemeClr val="tx2">
                    <a:lumMod val="75000"/>
                  </a:schemeClr>
                </a:solidFill>
                <a:effectLst>
                  <a:outerShdw blurRad="38100" dist="38100" dir="2700000" algn="tl">
                    <a:srgbClr val="000000">
                      <a:alpha val="43137"/>
                    </a:srgbClr>
                  </a:outerShdw>
                </a:effectLst>
                <a:latin typeface="Lato Medium" panose="020F0502020204030203" pitchFamily="34" charset="0"/>
                <a:ea typeface="Lato Medium" panose="020F0502020204030203" pitchFamily="34" charset="0"/>
                <a:cs typeface="Lato Medium" panose="020F0502020204030203" pitchFamily="34" charset="0"/>
              </a:rPr>
              <a:t>Learning from the project delivery</a:t>
            </a:r>
          </a:p>
        </p:txBody>
      </p:sp>
      <p:sp>
        <p:nvSpPr>
          <p:cNvPr id="42" name="TextBox 41">
            <a:extLst>
              <a:ext uri="{FF2B5EF4-FFF2-40B4-BE49-F238E27FC236}">
                <a16:creationId xmlns:a16="http://schemas.microsoft.com/office/drawing/2014/main" id="{289ACC5E-BC7B-439B-BF55-AA3983D1A17E}"/>
              </a:ext>
            </a:extLst>
          </p:cNvPr>
          <p:cNvSpPr txBox="1"/>
          <p:nvPr/>
        </p:nvSpPr>
        <p:spPr>
          <a:xfrm>
            <a:off x="3595728" y="5944591"/>
            <a:ext cx="2723436" cy="3347327"/>
          </a:xfrm>
          <a:prstGeom prst="rect">
            <a:avLst/>
          </a:prstGeom>
          <a:noFill/>
        </p:spPr>
        <p:txBody>
          <a:bodyPr wrap="square" rtlCol="0">
            <a:sp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Adopted a more effective communication style for project members.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Capital works</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Properly estimated cement drying times and other considerations to ensure the store was ready in time.</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Less need for repair on site.</a:t>
            </a:r>
          </a:p>
          <a:p>
            <a:pPr marL="171450" marR="0" lvl="0" indent="-17145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Have a roof or sheltered area in the garden.</a:t>
            </a:r>
          </a:p>
          <a:p>
            <a:pPr algn="just">
              <a:lnSpc>
                <a:spcPts val="1500"/>
              </a:lnSpc>
            </a:pPr>
            <a:endParaRPr lang="en-GB" sz="1200" dirty="0"/>
          </a:p>
          <a:p>
            <a:pPr algn="just">
              <a:lnSpc>
                <a:spcPts val="1500"/>
              </a:lnSpc>
            </a:pPr>
            <a:r>
              <a:rPr lang="en-GB" sz="1200" b="1" dirty="0"/>
              <a:t>Evaluation</a:t>
            </a:r>
          </a:p>
          <a:p>
            <a:pPr marL="171450" indent="-171450" algn="just">
              <a:lnSpc>
                <a:spcPts val="1500"/>
              </a:lnSpc>
              <a:buFont typeface="Arial" panose="020B0604020202020204" pitchFamily="34" charset="0"/>
              <a:buChar char="•"/>
            </a:pPr>
            <a:r>
              <a:rPr lang="en-GB" sz="1200" dirty="0"/>
              <a:t>Make sure staff embedded evaluation data collection more effectively from the beginning.</a:t>
            </a:r>
          </a:p>
        </p:txBody>
      </p:sp>
      <p:pic>
        <p:nvPicPr>
          <p:cNvPr id="66577" name="Picture 17" descr="May be an image of 1 person and smiling">
            <a:extLst>
              <a:ext uri="{FF2B5EF4-FFF2-40B4-BE49-F238E27FC236}">
                <a16:creationId xmlns:a16="http://schemas.microsoft.com/office/drawing/2014/main" id="{3AA2A949-8139-4B7F-88AF-2E69F186F8D8}"/>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4881" r="5857"/>
          <a:stretch/>
        </p:blipFill>
        <p:spPr bwMode="auto">
          <a:xfrm>
            <a:off x="3695178" y="1362153"/>
            <a:ext cx="2623986" cy="437476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2D6A80D-B948-47B8-BB31-5E9D1D3A217E}"/>
              </a:ext>
            </a:extLst>
          </p:cNvPr>
          <p:cNvSpPr txBox="1"/>
          <p:nvPr/>
        </p:nvSpPr>
        <p:spPr>
          <a:xfrm>
            <a:off x="0" y="9663312"/>
            <a:ext cx="6869251" cy="230832"/>
          </a:xfrm>
          <a:prstGeom prst="rect">
            <a:avLst/>
          </a:prstGeom>
          <a:solidFill>
            <a:schemeClr val="accent4">
              <a:lumMod val="50000"/>
            </a:schemeClr>
          </a:solidFill>
        </p:spPr>
        <p:txBody>
          <a:bodyPr wrap="square" rtlCol="0">
            <a:spAutoFit/>
          </a:bodyPr>
          <a:lstStyle/>
          <a:p>
            <a:pPr algn="ctr"/>
            <a:r>
              <a:rPr lang="en-GB" sz="900" dirty="0">
                <a:solidFill>
                  <a:schemeClr val="bg1"/>
                </a:solidFill>
              </a:rPr>
              <a:t>- 9</a:t>
            </a:r>
            <a:r>
              <a:rPr lang="en-GB" sz="900" dirty="0" smtClean="0">
                <a:solidFill>
                  <a:schemeClr val="bg1"/>
                </a:solidFill>
              </a:rPr>
              <a:t> </a:t>
            </a:r>
            <a:r>
              <a:rPr lang="en-GB" sz="900" dirty="0">
                <a:solidFill>
                  <a:schemeClr val="bg1"/>
                </a:solidFill>
              </a:rPr>
              <a:t>-</a:t>
            </a:r>
          </a:p>
        </p:txBody>
      </p:sp>
    </p:spTree>
    <p:extLst>
      <p:ext uri="{BB962C8B-B14F-4D97-AF65-F5344CB8AC3E}">
        <p14:creationId xmlns:p14="http://schemas.microsoft.com/office/powerpoint/2010/main" val="190801328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36492</TotalTime>
  <Words>3442</Words>
  <Application>Microsoft Office PowerPoint</Application>
  <PresentationFormat>A4 Paper (210x297 mm)</PresentationFormat>
  <Paragraphs>262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Aller</vt:lpstr>
      <vt:lpstr>Arial</vt:lpstr>
      <vt:lpstr>Bradley Hand ITC</vt:lpstr>
      <vt:lpstr>Calibri</vt:lpstr>
      <vt:lpstr>Calibri Light</vt:lpstr>
      <vt:lpstr>Lato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Suryiah Evans</dc:creator>
  <cp:lastModifiedBy>Gary Jones</cp:lastModifiedBy>
  <cp:revision>733</cp:revision>
  <dcterms:created xsi:type="dcterms:W3CDTF">2019-04-14T21:20:34Z</dcterms:created>
  <dcterms:modified xsi:type="dcterms:W3CDTF">2022-03-07T13:32:42Z</dcterms:modified>
</cp:coreProperties>
</file>